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55" r:id="rId1"/>
  </p:sldMasterIdLst>
  <p:notesMasterIdLst>
    <p:notesMasterId r:id="rId83"/>
  </p:notesMasterIdLst>
  <p:handoutMasterIdLst>
    <p:handoutMasterId r:id="rId84"/>
  </p:handoutMasterIdLst>
  <p:sldIdLst>
    <p:sldId id="1690" r:id="rId2"/>
    <p:sldId id="1628" r:id="rId3"/>
    <p:sldId id="1629" r:id="rId4"/>
    <p:sldId id="1630" r:id="rId5"/>
    <p:sldId id="1631" r:id="rId6"/>
    <p:sldId id="1632" r:id="rId7"/>
    <p:sldId id="1633" r:id="rId8"/>
    <p:sldId id="1600" r:id="rId9"/>
    <p:sldId id="1601" r:id="rId10"/>
    <p:sldId id="1602" r:id="rId11"/>
    <p:sldId id="1603" r:id="rId12"/>
    <p:sldId id="1604" r:id="rId13"/>
    <p:sldId id="1605" r:id="rId14"/>
    <p:sldId id="1606" r:id="rId15"/>
    <p:sldId id="1607" r:id="rId16"/>
    <p:sldId id="1660" r:id="rId17"/>
    <p:sldId id="1609" r:id="rId18"/>
    <p:sldId id="1610" r:id="rId19"/>
    <p:sldId id="1611" r:id="rId20"/>
    <p:sldId id="1612" r:id="rId21"/>
    <p:sldId id="1613" r:id="rId22"/>
    <p:sldId id="1614" r:id="rId23"/>
    <p:sldId id="1615" r:id="rId24"/>
    <p:sldId id="1616" r:id="rId25"/>
    <p:sldId id="1617" r:id="rId26"/>
    <p:sldId id="1618" r:id="rId27"/>
    <p:sldId id="1619" r:id="rId28"/>
    <p:sldId id="1620" r:id="rId29"/>
    <p:sldId id="1621" r:id="rId30"/>
    <p:sldId id="1622" r:id="rId31"/>
    <p:sldId id="1623" r:id="rId32"/>
    <p:sldId id="1662" r:id="rId33"/>
    <p:sldId id="1661" r:id="rId34"/>
    <p:sldId id="1664" r:id="rId35"/>
    <p:sldId id="1666" r:id="rId36"/>
    <p:sldId id="1663" r:id="rId37"/>
    <p:sldId id="1624" r:id="rId38"/>
    <p:sldId id="1625" r:id="rId39"/>
    <p:sldId id="1626" r:id="rId40"/>
    <p:sldId id="1659" r:id="rId41"/>
    <p:sldId id="1682" r:id="rId42"/>
    <p:sldId id="1687" r:id="rId43"/>
    <p:sldId id="1676" r:id="rId44"/>
    <p:sldId id="1683" r:id="rId45"/>
    <p:sldId id="1677" r:id="rId46"/>
    <p:sldId id="1684" r:id="rId47"/>
    <p:sldId id="1685" r:id="rId48"/>
    <p:sldId id="1680" r:id="rId49"/>
    <p:sldId id="1688" r:id="rId50"/>
    <p:sldId id="1689" r:id="rId51"/>
    <p:sldId id="1667" r:id="rId52"/>
    <p:sldId id="1668" r:id="rId53"/>
    <p:sldId id="1669" r:id="rId54"/>
    <p:sldId id="1671" r:id="rId55"/>
    <p:sldId id="1695" r:id="rId56"/>
    <p:sldId id="1672" r:id="rId57"/>
    <p:sldId id="1673" r:id="rId58"/>
    <p:sldId id="1691" r:id="rId59"/>
    <p:sldId id="1720" r:id="rId60"/>
    <p:sldId id="1721" r:id="rId61"/>
    <p:sldId id="1693" r:id="rId62"/>
    <p:sldId id="1694" r:id="rId63"/>
    <p:sldId id="1698" r:id="rId64"/>
    <p:sldId id="1699" r:id="rId65"/>
    <p:sldId id="1700" r:id="rId66"/>
    <p:sldId id="1701" r:id="rId67"/>
    <p:sldId id="1702" r:id="rId68"/>
    <p:sldId id="1703" r:id="rId69"/>
    <p:sldId id="1704" r:id="rId70"/>
    <p:sldId id="1705" r:id="rId71"/>
    <p:sldId id="1706" r:id="rId72"/>
    <p:sldId id="1707" r:id="rId73"/>
    <p:sldId id="1708" r:id="rId74"/>
    <p:sldId id="1709" r:id="rId75"/>
    <p:sldId id="1710" r:id="rId76"/>
    <p:sldId id="1711" r:id="rId77"/>
    <p:sldId id="1712" r:id="rId78"/>
    <p:sldId id="1713" r:id="rId79"/>
    <p:sldId id="1714" r:id="rId80"/>
    <p:sldId id="1719" r:id="rId81"/>
    <p:sldId id="1697" r:id="rId8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FE"/>
    <a:srgbClr val="FF33CC"/>
    <a:srgbClr val="0099FF"/>
    <a:srgbClr val="99CCFF"/>
    <a:srgbClr val="1F1B6B"/>
    <a:srgbClr val="16134D"/>
    <a:srgbClr val="C6B280"/>
    <a:srgbClr val="CC3300"/>
    <a:srgbClr val="9933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1725" autoAdjust="0"/>
  </p:normalViewPr>
  <p:slideViewPr>
    <p:cSldViewPr>
      <p:cViewPr varScale="1">
        <p:scale>
          <a:sx n="74" d="100"/>
          <a:sy n="74" d="100"/>
        </p:scale>
        <p:origin x="12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4" Type="http://schemas.openxmlformats.org/officeDocument/2006/relationships/image" Target="../media/image8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91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4" Type="http://schemas.openxmlformats.org/officeDocument/2006/relationships/image" Target="../media/image11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4" Type="http://schemas.openxmlformats.org/officeDocument/2006/relationships/image" Target="../media/image11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6" Type="http://schemas.openxmlformats.org/officeDocument/2006/relationships/image" Target="../media/image126.wmf"/><Relationship Id="rId5" Type="http://schemas.openxmlformats.org/officeDocument/2006/relationships/image" Target="../media/image125.wmf"/><Relationship Id="rId4" Type="http://schemas.openxmlformats.org/officeDocument/2006/relationships/image" Target="../media/image124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wmf"/><Relationship Id="rId2" Type="http://schemas.openxmlformats.org/officeDocument/2006/relationships/image" Target="../media/image164.wmf"/><Relationship Id="rId1" Type="http://schemas.openxmlformats.org/officeDocument/2006/relationships/image" Target="../media/image163.wmf"/><Relationship Id="rId6" Type="http://schemas.openxmlformats.org/officeDocument/2006/relationships/image" Target="../media/image168.wmf"/><Relationship Id="rId5" Type="http://schemas.openxmlformats.org/officeDocument/2006/relationships/image" Target="../media/image167.wmf"/><Relationship Id="rId4" Type="http://schemas.openxmlformats.org/officeDocument/2006/relationships/image" Target="../media/image166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wmf"/><Relationship Id="rId3" Type="http://schemas.openxmlformats.org/officeDocument/2006/relationships/image" Target="../media/image171.wmf"/><Relationship Id="rId7" Type="http://schemas.openxmlformats.org/officeDocument/2006/relationships/image" Target="../media/image175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6" Type="http://schemas.openxmlformats.org/officeDocument/2006/relationships/image" Target="../media/image174.wmf"/><Relationship Id="rId5" Type="http://schemas.openxmlformats.org/officeDocument/2006/relationships/image" Target="../media/image173.wmf"/><Relationship Id="rId4" Type="http://schemas.openxmlformats.org/officeDocument/2006/relationships/image" Target="../media/image172.wmf"/><Relationship Id="rId9" Type="http://schemas.openxmlformats.org/officeDocument/2006/relationships/image" Target="../media/image177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wmf"/><Relationship Id="rId3" Type="http://schemas.openxmlformats.org/officeDocument/2006/relationships/image" Target="../media/image180.wmf"/><Relationship Id="rId7" Type="http://schemas.openxmlformats.org/officeDocument/2006/relationships/image" Target="../media/image184.wmf"/><Relationship Id="rId2" Type="http://schemas.openxmlformats.org/officeDocument/2006/relationships/image" Target="../media/image179.wmf"/><Relationship Id="rId1" Type="http://schemas.openxmlformats.org/officeDocument/2006/relationships/image" Target="../media/image178.wmf"/><Relationship Id="rId6" Type="http://schemas.openxmlformats.org/officeDocument/2006/relationships/image" Target="../media/image183.wmf"/><Relationship Id="rId5" Type="http://schemas.openxmlformats.org/officeDocument/2006/relationships/image" Target="../media/image182.wmf"/><Relationship Id="rId10" Type="http://schemas.openxmlformats.org/officeDocument/2006/relationships/image" Target="../media/image187.wmf"/><Relationship Id="rId4" Type="http://schemas.openxmlformats.org/officeDocument/2006/relationships/image" Target="../media/image181.wmf"/><Relationship Id="rId9" Type="http://schemas.openxmlformats.org/officeDocument/2006/relationships/image" Target="../media/image186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wmf"/><Relationship Id="rId1" Type="http://schemas.openxmlformats.org/officeDocument/2006/relationships/image" Target="../media/image188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wmf"/><Relationship Id="rId1" Type="http://schemas.openxmlformats.org/officeDocument/2006/relationships/image" Target="../media/image19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506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4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673"/>
            <a:ext cx="3077137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506" y="9720673"/>
            <a:ext cx="3077137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BA3C0C1-F4C0-415A-AD38-121AE03BA7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139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6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599" y="4861155"/>
            <a:ext cx="5680103" cy="460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673"/>
            <a:ext cx="3077137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06" y="9720673"/>
            <a:ext cx="3077137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A6A18CC-4527-4649-BE24-F803E0008F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76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76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08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0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094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012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88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69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572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87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98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7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70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2040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9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1276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8937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578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3982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797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7822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765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35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308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700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161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8724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4530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3785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712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369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8776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408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3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538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590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0233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6303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003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768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12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549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005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59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"Textbook, Chapter, Page"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A18CC-4527-4649-BE24-F803E0008FC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8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9B5DC-E062-4B2E-B193-539AECD32038}" type="datetimeFigureOut">
              <a:rPr lang="en-US" smtClean="0"/>
              <a:pPr>
                <a:defRPr/>
              </a:pPr>
              <a:t>12/7/2020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A8864-4AF4-495E-BA52-68715F617DD5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7732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3B4F3-406F-4E1E-971C-69EF4ECF6F2B}" type="datetimeFigureOut">
              <a:rPr lang="en-US" smtClean="0"/>
              <a:pPr>
                <a:defRPr/>
              </a:pPr>
              <a:t>12/7/2020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524AF3-8FEB-4B7D-9EF8-600FFB3A0A56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8896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74639"/>
            <a:ext cx="20574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2C8EC7-1904-428E-BFF1-2D66BAE65748}" type="datetimeFigureOut">
              <a:rPr lang="en-US" smtClean="0"/>
              <a:pPr>
                <a:defRPr/>
              </a:pPr>
              <a:t>12/7/2020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7E9CB-362C-45E6-9BAF-5F41167DDDCE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8959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77E266-F837-4EF8-A506-1B2FB95A38FD}" type="datetimeFigureOut">
              <a:rPr lang="en-US" smtClean="0"/>
              <a:pPr>
                <a:defRPr/>
              </a:pPr>
              <a:t>12/7/2020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A6365-C4A5-415F-9FB4-5CF48A6AF09F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1821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D36801-8C8C-4595-AEE5-A5F89EE98246}" type="datetimeFigureOut">
              <a:rPr lang="en-US" smtClean="0"/>
              <a:pPr>
                <a:defRPr/>
              </a:pPr>
              <a:t>12/7/2020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F0149-BCA3-4120-8855-0BB157573B6B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6777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2536D0-BF78-4941-A78A-B3E141E5E966}" type="datetimeFigureOut">
              <a:rPr lang="en-US" smtClean="0"/>
              <a:pPr>
                <a:defRPr/>
              </a:pPr>
              <a:t>12/7/2020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91EB8-67FE-4604-B536-B331637F58F9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92746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3623E7-76D6-48AE-8E22-FBCF929FDB30}" type="datetimeFigureOut">
              <a:rPr lang="en-US" smtClean="0"/>
              <a:pPr>
                <a:defRPr/>
              </a:pPr>
              <a:t>12/7/2020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42EED-71E3-48F7-A508-12F156B959BC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7553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C5963F-5933-4E1B-BCB2-2D67D38AC3EC}" type="datetimeFigureOut">
              <a:rPr lang="en-US" smtClean="0"/>
              <a:pPr>
                <a:defRPr/>
              </a:pPr>
              <a:t>12/7/2020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5B8B4-49DF-49A1-8853-807497C9A5AE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6925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CDFA9C-68C4-406E-ACD7-C3E501360863}" type="datetimeFigureOut">
              <a:rPr lang="en-US" smtClean="0"/>
              <a:pPr>
                <a:defRPr/>
              </a:pPr>
              <a:t>12/7/2020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D030F-31F7-4B51-86F4-49DD381BA3EA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239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1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4BA12F-5331-45D5-A3A6-DD9E4FC77E97}" type="datetimeFigureOut">
              <a:rPr lang="en-US" smtClean="0"/>
              <a:pPr>
                <a:defRPr/>
              </a:pPr>
              <a:t>12/7/2020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C4725-B2A8-44F1-AA27-87D905E8ADB4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9873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CC21F-5132-4CC9-80A8-B8C952C20A75}" type="datetimeFigureOut">
              <a:rPr lang="en-US" smtClean="0"/>
              <a:pPr>
                <a:defRPr/>
              </a:pPr>
              <a:t>12/7/2020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21D99-ADBE-467B-9D99-6C556F74E979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2633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44EF9E-1F1F-4127-A04A-6B83A43C2BD2}" type="datetimeFigureOut">
              <a:rPr lang="en-US" smtClean="0"/>
              <a:pPr>
                <a:defRPr/>
              </a:pPr>
              <a:t>12/7/2020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4BBEDD-0471-40A3-BD50-706A4E87C419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9757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  <p:sldLayoutId id="2147484657" r:id="rId2"/>
    <p:sldLayoutId id="2147484658" r:id="rId3"/>
    <p:sldLayoutId id="2147484659" r:id="rId4"/>
    <p:sldLayoutId id="2147484660" r:id="rId5"/>
    <p:sldLayoutId id="2147484661" r:id="rId6"/>
    <p:sldLayoutId id="2147484662" r:id="rId7"/>
    <p:sldLayoutId id="2147484663" r:id="rId8"/>
    <p:sldLayoutId id="2147484664" r:id="rId9"/>
    <p:sldLayoutId id="2147484665" r:id="rId10"/>
    <p:sldLayoutId id="21474846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53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5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59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5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5" Type="http://schemas.openxmlformats.org/officeDocument/2006/relationships/image" Target="../media/image60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7.wmf"/><Relationship Id="rId14" Type="http://schemas.openxmlformats.org/officeDocument/2006/relationships/oleObject" Target="../embeddings/oleObject5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6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6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7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7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78.wmf"/><Relationship Id="rId5" Type="http://schemas.openxmlformats.org/officeDocument/2006/relationships/image" Target="../media/image75.w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7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83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0.wmf"/><Relationship Id="rId12" Type="http://schemas.openxmlformats.org/officeDocument/2006/relationships/oleObject" Target="../embeddings/oleObject8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82.wmf"/><Relationship Id="rId5" Type="http://schemas.openxmlformats.org/officeDocument/2006/relationships/image" Target="../media/image79.w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8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8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87.wmf"/><Relationship Id="rId5" Type="http://schemas.openxmlformats.org/officeDocument/2006/relationships/image" Target="../media/image84.wmf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8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91.wmf"/><Relationship Id="rId5" Type="http://schemas.openxmlformats.org/officeDocument/2006/relationships/image" Target="../media/image88.wmf"/><Relationship Id="rId10" Type="http://schemas.openxmlformats.org/officeDocument/2006/relationships/oleObject" Target="../embeddings/oleObject89.bin"/><Relationship Id="rId4" Type="http://schemas.openxmlformats.org/officeDocument/2006/relationships/oleObject" Target="../embeddings/oleObject86.bin"/><Relationship Id="rId9" Type="http://schemas.openxmlformats.org/officeDocument/2006/relationships/image" Target="../media/image9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image" Target="../media/image96.wmf"/><Relationship Id="rId18" Type="http://schemas.openxmlformats.org/officeDocument/2006/relationships/oleObject" Target="../embeddings/oleObject97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93.wmf"/><Relationship Id="rId12" Type="http://schemas.openxmlformats.org/officeDocument/2006/relationships/oleObject" Target="../embeddings/oleObject94.bin"/><Relationship Id="rId17" Type="http://schemas.openxmlformats.org/officeDocument/2006/relationships/image" Target="../media/image98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96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95.wmf"/><Relationship Id="rId5" Type="http://schemas.openxmlformats.org/officeDocument/2006/relationships/image" Target="../media/image92.wmf"/><Relationship Id="rId15" Type="http://schemas.openxmlformats.org/officeDocument/2006/relationships/image" Target="../media/image97.wmf"/><Relationship Id="rId10" Type="http://schemas.openxmlformats.org/officeDocument/2006/relationships/oleObject" Target="../embeddings/oleObject93.bin"/><Relationship Id="rId19" Type="http://schemas.openxmlformats.org/officeDocument/2006/relationships/image" Target="../media/image99.wmf"/><Relationship Id="rId4" Type="http://schemas.openxmlformats.org/officeDocument/2006/relationships/oleObject" Target="../embeddings/oleObject90.bin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9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0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9.bin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98.bin"/><Relationship Id="rId9" Type="http://schemas.openxmlformats.org/officeDocument/2006/relationships/image" Target="../media/image10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0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02.bin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10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13" Type="http://schemas.openxmlformats.org/officeDocument/2006/relationships/image" Target="../media/image109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06.wmf"/><Relationship Id="rId12" Type="http://schemas.openxmlformats.org/officeDocument/2006/relationships/oleObject" Target="../embeddings/oleObject10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04.bin"/><Relationship Id="rId11" Type="http://schemas.openxmlformats.org/officeDocument/2006/relationships/image" Target="../media/image108.wmf"/><Relationship Id="rId5" Type="http://schemas.openxmlformats.org/officeDocument/2006/relationships/image" Target="../media/image105.wmf"/><Relationship Id="rId10" Type="http://schemas.openxmlformats.org/officeDocument/2006/relationships/oleObject" Target="../embeddings/oleObject106.bin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10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1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113.wmf"/><Relationship Id="rId5" Type="http://schemas.openxmlformats.org/officeDocument/2006/relationships/image" Target="../media/image110.wmf"/><Relationship Id="rId10" Type="http://schemas.openxmlformats.org/officeDocument/2006/relationships/oleObject" Target="../embeddings/oleObject111.bin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11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117.wmf"/><Relationship Id="rId5" Type="http://schemas.openxmlformats.org/officeDocument/2006/relationships/image" Target="../media/image114.wmf"/><Relationship Id="rId10" Type="http://schemas.openxmlformats.org/officeDocument/2006/relationships/oleObject" Target="../embeddings/oleObject115.bin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11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1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17.bin"/><Relationship Id="rId5" Type="http://schemas.openxmlformats.org/officeDocument/2006/relationships/image" Target="../media/image118.wmf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12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13" Type="http://schemas.openxmlformats.org/officeDocument/2006/relationships/image" Target="../media/image125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22.wmf"/><Relationship Id="rId12" Type="http://schemas.openxmlformats.org/officeDocument/2006/relationships/oleObject" Target="../embeddings/oleObject1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20.bin"/><Relationship Id="rId11" Type="http://schemas.openxmlformats.org/officeDocument/2006/relationships/image" Target="../media/image124.wmf"/><Relationship Id="rId5" Type="http://schemas.openxmlformats.org/officeDocument/2006/relationships/image" Target="../media/image121.wmf"/><Relationship Id="rId15" Type="http://schemas.openxmlformats.org/officeDocument/2006/relationships/image" Target="../media/image126.wmf"/><Relationship Id="rId10" Type="http://schemas.openxmlformats.org/officeDocument/2006/relationships/oleObject" Target="../embeddings/oleObject122.bin"/><Relationship Id="rId4" Type="http://schemas.openxmlformats.org/officeDocument/2006/relationships/oleObject" Target="../embeddings/oleObject119.bin"/><Relationship Id="rId9" Type="http://schemas.openxmlformats.org/officeDocument/2006/relationships/image" Target="../media/image123.wmf"/><Relationship Id="rId14" Type="http://schemas.openxmlformats.org/officeDocument/2006/relationships/oleObject" Target="../embeddings/oleObject124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13" Type="http://schemas.openxmlformats.org/officeDocument/2006/relationships/image" Target="../media/image131.wmf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28.wmf"/><Relationship Id="rId12" Type="http://schemas.openxmlformats.org/officeDocument/2006/relationships/oleObject" Target="../embeddings/oleObject1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26.bin"/><Relationship Id="rId11" Type="http://schemas.openxmlformats.org/officeDocument/2006/relationships/image" Target="../media/image130.wmf"/><Relationship Id="rId5" Type="http://schemas.openxmlformats.org/officeDocument/2006/relationships/image" Target="../media/image127.wmf"/><Relationship Id="rId10" Type="http://schemas.openxmlformats.org/officeDocument/2006/relationships/oleObject" Target="../embeddings/oleObject128.bin"/><Relationship Id="rId4" Type="http://schemas.openxmlformats.org/officeDocument/2006/relationships/oleObject" Target="../embeddings/oleObject125.bin"/><Relationship Id="rId9" Type="http://schemas.openxmlformats.org/officeDocument/2006/relationships/image" Target="../media/image129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3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31.bin"/><Relationship Id="rId5" Type="http://schemas.openxmlformats.org/officeDocument/2006/relationships/image" Target="../media/image132.wmf"/><Relationship Id="rId4" Type="http://schemas.openxmlformats.org/officeDocument/2006/relationships/oleObject" Target="../embeddings/oleObject130.bin"/><Relationship Id="rId9" Type="http://schemas.openxmlformats.org/officeDocument/2006/relationships/image" Target="../media/image13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1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1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3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34.bin"/><Relationship Id="rId5" Type="http://schemas.openxmlformats.org/officeDocument/2006/relationships/image" Target="../media/image134.wmf"/><Relationship Id="rId4" Type="http://schemas.openxmlformats.org/officeDocument/2006/relationships/oleObject" Target="../embeddings/oleObject133.bin"/><Relationship Id="rId9" Type="http://schemas.openxmlformats.org/officeDocument/2006/relationships/image" Target="../media/image13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3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38.emf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136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38.bin"/><Relationship Id="rId11" Type="http://schemas.openxmlformats.org/officeDocument/2006/relationships/image" Target="../media/image145.png"/><Relationship Id="rId5" Type="http://schemas.openxmlformats.org/officeDocument/2006/relationships/image" Target="../media/image140.wmf"/><Relationship Id="rId10" Type="http://schemas.openxmlformats.org/officeDocument/2006/relationships/image" Target="../media/image144.png"/><Relationship Id="rId4" Type="http://schemas.openxmlformats.org/officeDocument/2006/relationships/oleObject" Target="../embeddings/oleObject137.bin"/><Relationship Id="rId9" Type="http://schemas.openxmlformats.org/officeDocument/2006/relationships/image" Target="../media/image1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5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454.png"/><Relationship Id="rId12" Type="http://schemas.openxmlformats.org/officeDocument/2006/relationships/image" Target="../media/image45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53.png"/><Relationship Id="rId11" Type="http://schemas.openxmlformats.org/officeDocument/2006/relationships/image" Target="../media/image458.png"/><Relationship Id="rId5" Type="http://schemas.openxmlformats.org/officeDocument/2006/relationships/image" Target="../media/image156.wmf"/><Relationship Id="rId10" Type="http://schemas.openxmlformats.org/officeDocument/2006/relationships/image" Target="../media/image457.png"/><Relationship Id="rId4" Type="http://schemas.openxmlformats.org/officeDocument/2006/relationships/oleObject" Target="../embeddings/oleObject139.bin"/><Relationship Id="rId9" Type="http://schemas.openxmlformats.org/officeDocument/2006/relationships/image" Target="../media/image45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5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41.bin"/><Relationship Id="rId5" Type="http://schemas.openxmlformats.org/officeDocument/2006/relationships/image" Target="../media/image157.wmf"/><Relationship Id="rId4" Type="http://schemas.openxmlformats.org/officeDocument/2006/relationships/oleObject" Target="../embeddings/oleObject140.bin"/><Relationship Id="rId9" Type="http://schemas.openxmlformats.org/officeDocument/2006/relationships/image" Target="../media/image159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5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6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44.bin"/><Relationship Id="rId5" Type="http://schemas.openxmlformats.org/officeDocument/2006/relationships/image" Target="../media/image160.wmf"/><Relationship Id="rId4" Type="http://schemas.openxmlformats.org/officeDocument/2006/relationships/oleObject" Target="../embeddings/oleObject143.bin"/><Relationship Id="rId9" Type="http://schemas.openxmlformats.org/officeDocument/2006/relationships/image" Target="../media/image162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13" Type="http://schemas.openxmlformats.org/officeDocument/2006/relationships/image" Target="../media/image167.wmf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64.wmf"/><Relationship Id="rId12" Type="http://schemas.openxmlformats.org/officeDocument/2006/relationships/oleObject" Target="../embeddings/oleObject15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47.bin"/><Relationship Id="rId11" Type="http://schemas.openxmlformats.org/officeDocument/2006/relationships/image" Target="../media/image166.wmf"/><Relationship Id="rId5" Type="http://schemas.openxmlformats.org/officeDocument/2006/relationships/image" Target="../media/image163.wmf"/><Relationship Id="rId15" Type="http://schemas.openxmlformats.org/officeDocument/2006/relationships/image" Target="../media/image168.wmf"/><Relationship Id="rId10" Type="http://schemas.openxmlformats.org/officeDocument/2006/relationships/oleObject" Target="../embeddings/oleObject149.bin"/><Relationship Id="rId4" Type="http://schemas.openxmlformats.org/officeDocument/2006/relationships/oleObject" Target="../embeddings/oleObject146.bin"/><Relationship Id="rId9" Type="http://schemas.openxmlformats.org/officeDocument/2006/relationships/image" Target="../media/image165.wmf"/><Relationship Id="rId14" Type="http://schemas.openxmlformats.org/officeDocument/2006/relationships/oleObject" Target="../embeddings/oleObject151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4.bin"/><Relationship Id="rId13" Type="http://schemas.openxmlformats.org/officeDocument/2006/relationships/image" Target="../media/image173.wmf"/><Relationship Id="rId18" Type="http://schemas.openxmlformats.org/officeDocument/2006/relationships/oleObject" Target="../embeddings/oleObject159.bin"/><Relationship Id="rId3" Type="http://schemas.openxmlformats.org/officeDocument/2006/relationships/notesSlide" Target="../notesSlides/notesSlide38.xml"/><Relationship Id="rId21" Type="http://schemas.openxmlformats.org/officeDocument/2006/relationships/image" Target="../media/image177.wmf"/><Relationship Id="rId7" Type="http://schemas.openxmlformats.org/officeDocument/2006/relationships/image" Target="../media/image170.wmf"/><Relationship Id="rId12" Type="http://schemas.openxmlformats.org/officeDocument/2006/relationships/oleObject" Target="../embeddings/oleObject156.bin"/><Relationship Id="rId17" Type="http://schemas.openxmlformats.org/officeDocument/2006/relationships/image" Target="../media/image175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58.bin"/><Relationship Id="rId20" Type="http://schemas.openxmlformats.org/officeDocument/2006/relationships/oleObject" Target="../embeddings/oleObject160.bin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53.bin"/><Relationship Id="rId11" Type="http://schemas.openxmlformats.org/officeDocument/2006/relationships/image" Target="../media/image172.wmf"/><Relationship Id="rId5" Type="http://schemas.openxmlformats.org/officeDocument/2006/relationships/image" Target="../media/image169.wmf"/><Relationship Id="rId15" Type="http://schemas.openxmlformats.org/officeDocument/2006/relationships/image" Target="../media/image174.wmf"/><Relationship Id="rId10" Type="http://schemas.openxmlformats.org/officeDocument/2006/relationships/oleObject" Target="../embeddings/oleObject155.bin"/><Relationship Id="rId19" Type="http://schemas.openxmlformats.org/officeDocument/2006/relationships/image" Target="../media/image176.wmf"/><Relationship Id="rId4" Type="http://schemas.openxmlformats.org/officeDocument/2006/relationships/oleObject" Target="../embeddings/oleObject152.bin"/><Relationship Id="rId9" Type="http://schemas.openxmlformats.org/officeDocument/2006/relationships/image" Target="../media/image171.wmf"/><Relationship Id="rId14" Type="http://schemas.openxmlformats.org/officeDocument/2006/relationships/oleObject" Target="../embeddings/oleObject15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0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19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3.bin"/><Relationship Id="rId13" Type="http://schemas.openxmlformats.org/officeDocument/2006/relationships/image" Target="../media/image182.wmf"/><Relationship Id="rId18" Type="http://schemas.openxmlformats.org/officeDocument/2006/relationships/oleObject" Target="../embeddings/oleObject168.bin"/><Relationship Id="rId3" Type="http://schemas.openxmlformats.org/officeDocument/2006/relationships/notesSlide" Target="../notesSlides/notesSlide39.xml"/><Relationship Id="rId21" Type="http://schemas.openxmlformats.org/officeDocument/2006/relationships/image" Target="../media/image186.wmf"/><Relationship Id="rId7" Type="http://schemas.openxmlformats.org/officeDocument/2006/relationships/image" Target="../media/image179.wmf"/><Relationship Id="rId12" Type="http://schemas.openxmlformats.org/officeDocument/2006/relationships/oleObject" Target="../embeddings/oleObject165.bin"/><Relationship Id="rId17" Type="http://schemas.openxmlformats.org/officeDocument/2006/relationships/image" Target="../media/image18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67.bin"/><Relationship Id="rId20" Type="http://schemas.openxmlformats.org/officeDocument/2006/relationships/oleObject" Target="../embeddings/oleObject169.bin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62.bin"/><Relationship Id="rId11" Type="http://schemas.openxmlformats.org/officeDocument/2006/relationships/image" Target="../media/image181.wmf"/><Relationship Id="rId5" Type="http://schemas.openxmlformats.org/officeDocument/2006/relationships/image" Target="../media/image178.wmf"/><Relationship Id="rId15" Type="http://schemas.openxmlformats.org/officeDocument/2006/relationships/image" Target="../media/image183.wmf"/><Relationship Id="rId23" Type="http://schemas.openxmlformats.org/officeDocument/2006/relationships/image" Target="../media/image187.wmf"/><Relationship Id="rId10" Type="http://schemas.openxmlformats.org/officeDocument/2006/relationships/oleObject" Target="../embeddings/oleObject164.bin"/><Relationship Id="rId19" Type="http://schemas.openxmlformats.org/officeDocument/2006/relationships/image" Target="../media/image185.wmf"/><Relationship Id="rId4" Type="http://schemas.openxmlformats.org/officeDocument/2006/relationships/oleObject" Target="../embeddings/oleObject161.bin"/><Relationship Id="rId9" Type="http://schemas.openxmlformats.org/officeDocument/2006/relationships/image" Target="../media/image180.wmf"/><Relationship Id="rId14" Type="http://schemas.openxmlformats.org/officeDocument/2006/relationships/oleObject" Target="../embeddings/oleObject166.bin"/><Relationship Id="rId22" Type="http://schemas.openxmlformats.org/officeDocument/2006/relationships/oleObject" Target="../embeddings/oleObject170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oleObject" Target="../embeddings/oleObject171.bin"/><Relationship Id="rId7" Type="http://schemas.openxmlformats.org/officeDocument/2006/relationships/image" Target="../media/image19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89.wmf"/><Relationship Id="rId5" Type="http://schemas.openxmlformats.org/officeDocument/2006/relationships/oleObject" Target="../embeddings/oleObject172.bin"/><Relationship Id="rId4" Type="http://schemas.openxmlformats.org/officeDocument/2006/relationships/image" Target="../media/image188.wmf"/><Relationship Id="rId9" Type="http://schemas.openxmlformats.org/officeDocument/2006/relationships/image" Target="../media/image19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19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74.bin"/><Relationship Id="rId5" Type="http://schemas.openxmlformats.org/officeDocument/2006/relationships/image" Target="../media/image196.wmf"/><Relationship Id="rId10" Type="http://schemas.openxmlformats.org/officeDocument/2006/relationships/image" Target="../media/image200.png"/><Relationship Id="rId4" Type="http://schemas.openxmlformats.org/officeDocument/2006/relationships/oleObject" Target="../embeddings/oleObject173.bin"/><Relationship Id="rId9" Type="http://schemas.openxmlformats.org/officeDocument/2006/relationships/image" Target="../media/image19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png"/><Relationship Id="rId5" Type="http://schemas.openxmlformats.org/officeDocument/2006/relationships/image" Target="../media/image204.png"/><Relationship Id="rId4" Type="http://schemas.openxmlformats.org/officeDocument/2006/relationships/image" Target="../media/image20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206.emf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9.png"/><Relationship Id="rId5" Type="http://schemas.openxmlformats.org/officeDocument/2006/relationships/image" Target="../media/image208.png"/><Relationship Id="rId4" Type="http://schemas.openxmlformats.org/officeDocument/2006/relationships/image" Target="../media/image207.png"/><Relationship Id="rId9" Type="http://schemas.openxmlformats.org/officeDocument/2006/relationships/image" Target="../media/image21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13" Type="http://schemas.openxmlformats.org/officeDocument/2006/relationships/image" Target="../media/image224.png"/><Relationship Id="rId3" Type="http://schemas.openxmlformats.org/officeDocument/2006/relationships/image" Target="../media/image214.png"/><Relationship Id="rId7" Type="http://schemas.openxmlformats.org/officeDocument/2006/relationships/image" Target="../media/image218.png"/><Relationship Id="rId12" Type="http://schemas.openxmlformats.org/officeDocument/2006/relationships/image" Target="../media/image223.png"/><Relationship Id="rId2" Type="http://schemas.openxmlformats.org/officeDocument/2006/relationships/image" Target="../media/image2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11" Type="http://schemas.openxmlformats.org/officeDocument/2006/relationships/image" Target="../media/image222.png"/><Relationship Id="rId5" Type="http://schemas.openxmlformats.org/officeDocument/2006/relationships/image" Target="../media/image216.png"/><Relationship Id="rId10" Type="http://schemas.openxmlformats.org/officeDocument/2006/relationships/image" Target="../media/image221.png"/><Relationship Id="rId4" Type="http://schemas.openxmlformats.org/officeDocument/2006/relationships/image" Target="../media/image215.png"/><Relationship Id="rId9" Type="http://schemas.openxmlformats.org/officeDocument/2006/relationships/image" Target="../media/image220.png"/><Relationship Id="rId14" Type="http://schemas.openxmlformats.org/officeDocument/2006/relationships/image" Target="../media/image22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3" Type="http://schemas.openxmlformats.org/officeDocument/2006/relationships/image" Target="../media/image227.png"/><Relationship Id="rId7" Type="http://schemas.openxmlformats.org/officeDocument/2006/relationships/image" Target="../media/image231.png"/><Relationship Id="rId2" Type="http://schemas.openxmlformats.org/officeDocument/2006/relationships/image" Target="../media/image22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0.png"/><Relationship Id="rId5" Type="http://schemas.openxmlformats.org/officeDocument/2006/relationships/image" Target="../media/image229.png"/><Relationship Id="rId4" Type="http://schemas.openxmlformats.org/officeDocument/2006/relationships/image" Target="../media/image22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3" Type="http://schemas.openxmlformats.org/officeDocument/2006/relationships/image" Target="../media/image233.png"/><Relationship Id="rId7" Type="http://schemas.openxmlformats.org/officeDocument/2006/relationships/image" Target="../media/image2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6.png"/><Relationship Id="rId5" Type="http://schemas.openxmlformats.org/officeDocument/2006/relationships/image" Target="../media/image235.png"/><Relationship Id="rId4" Type="http://schemas.openxmlformats.org/officeDocument/2006/relationships/image" Target="../media/image23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3" Type="http://schemas.openxmlformats.org/officeDocument/2006/relationships/image" Target="../media/image234.png"/><Relationship Id="rId7" Type="http://schemas.openxmlformats.org/officeDocument/2006/relationships/image" Target="../media/image242.png"/><Relationship Id="rId12" Type="http://schemas.openxmlformats.org/officeDocument/2006/relationships/image" Target="../media/image2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1.png"/><Relationship Id="rId11" Type="http://schemas.openxmlformats.org/officeDocument/2006/relationships/image" Target="../media/image246.png"/><Relationship Id="rId5" Type="http://schemas.openxmlformats.org/officeDocument/2006/relationships/image" Target="../media/image240.png"/><Relationship Id="rId10" Type="http://schemas.openxmlformats.org/officeDocument/2006/relationships/image" Target="../media/image245.png"/><Relationship Id="rId4" Type="http://schemas.openxmlformats.org/officeDocument/2006/relationships/image" Target="../media/image239.png"/><Relationship Id="rId9" Type="http://schemas.openxmlformats.org/officeDocument/2006/relationships/image" Target="../media/image2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6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25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3" Type="http://schemas.openxmlformats.org/officeDocument/2006/relationships/image" Target="../media/image234.png"/><Relationship Id="rId7" Type="http://schemas.openxmlformats.org/officeDocument/2006/relationships/image" Target="../media/image251.png"/><Relationship Id="rId12" Type="http://schemas.openxmlformats.org/officeDocument/2006/relationships/image" Target="../media/image25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0.png"/><Relationship Id="rId11" Type="http://schemas.openxmlformats.org/officeDocument/2006/relationships/image" Target="../media/image255.png"/><Relationship Id="rId5" Type="http://schemas.openxmlformats.org/officeDocument/2006/relationships/image" Target="../media/image249.png"/><Relationship Id="rId10" Type="http://schemas.openxmlformats.org/officeDocument/2006/relationships/image" Target="../media/image254.png"/><Relationship Id="rId4" Type="http://schemas.openxmlformats.org/officeDocument/2006/relationships/image" Target="../media/image248.png"/><Relationship Id="rId9" Type="http://schemas.openxmlformats.org/officeDocument/2006/relationships/image" Target="../media/image25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140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60.png"/><Relationship Id="rId3" Type="http://schemas.openxmlformats.org/officeDocument/2006/relationships/image" Target="../media/image5010.png"/><Relationship Id="rId7" Type="http://schemas.openxmlformats.org/officeDocument/2006/relationships/image" Target="../media/image5050.png"/><Relationship Id="rId2" Type="http://schemas.openxmlformats.org/officeDocument/2006/relationships/image" Target="../media/image50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40.png"/><Relationship Id="rId5" Type="http://schemas.openxmlformats.org/officeDocument/2006/relationships/image" Target="../media/image257.png"/><Relationship Id="rId10" Type="http://schemas.openxmlformats.org/officeDocument/2006/relationships/image" Target="../media/image258.png"/><Relationship Id="rId4" Type="http://schemas.openxmlformats.org/officeDocument/2006/relationships/image" Target="../media/image5020.png"/><Relationship Id="rId9" Type="http://schemas.openxmlformats.org/officeDocument/2006/relationships/image" Target="../media/image507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2.png"/><Relationship Id="rId3" Type="http://schemas.openxmlformats.org/officeDocument/2006/relationships/image" Target="../media/image557.png"/><Relationship Id="rId7" Type="http://schemas.openxmlformats.org/officeDocument/2006/relationships/image" Target="../media/image561.png"/><Relationship Id="rId2" Type="http://schemas.openxmlformats.org/officeDocument/2006/relationships/image" Target="../media/image25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11" Type="http://schemas.openxmlformats.org/officeDocument/2006/relationships/image" Target="../media/image565.png"/><Relationship Id="rId5" Type="http://schemas.openxmlformats.org/officeDocument/2006/relationships/image" Target="../media/image559.png"/><Relationship Id="rId10" Type="http://schemas.openxmlformats.org/officeDocument/2006/relationships/image" Target="../media/image564.png"/><Relationship Id="rId4" Type="http://schemas.openxmlformats.org/officeDocument/2006/relationships/image" Target="../media/image558.png"/><Relationship Id="rId9" Type="http://schemas.openxmlformats.org/officeDocument/2006/relationships/image" Target="../media/image56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emf"/><Relationship Id="rId7" Type="http://schemas.openxmlformats.org/officeDocument/2006/relationships/image" Target="../media/image265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4.png"/><Relationship Id="rId5" Type="http://schemas.openxmlformats.org/officeDocument/2006/relationships/image" Target="../media/image263.png"/><Relationship Id="rId4" Type="http://schemas.openxmlformats.org/officeDocument/2006/relationships/image" Target="../media/image26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png"/><Relationship Id="rId2" Type="http://schemas.openxmlformats.org/officeDocument/2006/relationships/image" Target="../media/image26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9.png"/><Relationship Id="rId5" Type="http://schemas.openxmlformats.org/officeDocument/2006/relationships/image" Target="../media/image268.png"/><Relationship Id="rId4" Type="http://schemas.openxmlformats.org/officeDocument/2006/relationships/image" Target="../media/image26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7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4.png"/><Relationship Id="rId5" Type="http://schemas.openxmlformats.org/officeDocument/2006/relationships/image" Target="../media/image273.png"/><Relationship Id="rId4" Type="http://schemas.openxmlformats.org/officeDocument/2006/relationships/image" Target="../media/image27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png"/><Relationship Id="rId2" Type="http://schemas.openxmlformats.org/officeDocument/2006/relationships/image" Target="../media/image27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9.png"/><Relationship Id="rId5" Type="http://schemas.openxmlformats.org/officeDocument/2006/relationships/image" Target="../media/image278.png"/><Relationship Id="rId4" Type="http://schemas.openxmlformats.org/officeDocument/2006/relationships/image" Target="../media/image27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emf"/><Relationship Id="rId2" Type="http://schemas.openxmlformats.org/officeDocument/2006/relationships/image" Target="../media/image28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4.emf"/><Relationship Id="rId5" Type="http://schemas.openxmlformats.org/officeDocument/2006/relationships/image" Target="../media/image283.emf"/><Relationship Id="rId4" Type="http://schemas.openxmlformats.org/officeDocument/2006/relationships/image" Target="../media/image282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3" Type="http://schemas.openxmlformats.org/officeDocument/2006/relationships/image" Target="../media/image286.emf"/><Relationship Id="rId7" Type="http://schemas.openxmlformats.org/officeDocument/2006/relationships/image" Target="../media/image290.png"/><Relationship Id="rId2" Type="http://schemas.openxmlformats.org/officeDocument/2006/relationships/image" Target="../media/image28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9.emf"/><Relationship Id="rId11" Type="http://schemas.openxmlformats.org/officeDocument/2006/relationships/image" Target="../media/image294.png"/><Relationship Id="rId5" Type="http://schemas.openxmlformats.org/officeDocument/2006/relationships/image" Target="../media/image288.png"/><Relationship Id="rId10" Type="http://schemas.openxmlformats.org/officeDocument/2006/relationships/image" Target="../media/image293.emf"/><Relationship Id="rId4" Type="http://schemas.openxmlformats.org/officeDocument/2006/relationships/image" Target="../media/image287.png"/><Relationship Id="rId9" Type="http://schemas.openxmlformats.org/officeDocument/2006/relationships/image" Target="../media/image29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2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31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95.emf"/><Relationship Id="rId7" Type="http://schemas.openxmlformats.org/officeDocument/2006/relationships/image" Target="../media/image299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8.emf"/><Relationship Id="rId5" Type="http://schemas.openxmlformats.org/officeDocument/2006/relationships/image" Target="../media/image297.png"/><Relationship Id="rId10" Type="http://schemas.openxmlformats.org/officeDocument/2006/relationships/image" Target="../media/image302.png"/><Relationship Id="rId4" Type="http://schemas.openxmlformats.org/officeDocument/2006/relationships/image" Target="../media/image296.png"/><Relationship Id="rId9" Type="http://schemas.openxmlformats.org/officeDocument/2006/relationships/image" Target="../media/image301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3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4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6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7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9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38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37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3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5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6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8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9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2.w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47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4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5" descr="BLUE_BG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36512" y="-78899"/>
            <a:ext cx="918051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8999" y="1964447"/>
            <a:ext cx="652536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5000" b="1" u="sng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TECH MATHS</a:t>
            </a:r>
          </a:p>
          <a:p>
            <a:pPr algn="ctr"/>
            <a:endParaRPr lang="en-ZA" sz="1600" b="1" u="sng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ZA" sz="5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ALGEBRAIC </a:t>
            </a:r>
            <a:r>
              <a:rPr lang="en-ZA" sz="5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EXPRESSIONS</a:t>
            </a:r>
          </a:p>
          <a:p>
            <a:pPr algn="ctr"/>
            <a:r>
              <a:rPr lang="en-ZA" sz="5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 11</a:t>
            </a:r>
          </a:p>
          <a:p>
            <a:pPr algn="ctr"/>
            <a:endParaRPr lang="en-ZA" sz="5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2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971600" y="476672"/>
          <a:ext cx="7128792" cy="54006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16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+mn-lt"/>
                          <a:ea typeface="Tahoma" pitchFamily="34" charset="0"/>
                          <a:cs typeface="Sakkal Majalla" pitchFamily="2" charset="-78"/>
                        </a:rPr>
                        <a:t>Definition</a:t>
                      </a:r>
                      <a:endParaRPr lang="en-ZA" sz="3600" b="1" dirty="0">
                        <a:effectLst/>
                        <a:latin typeface="+mn-lt"/>
                        <a:ea typeface="Tahoma" pitchFamily="34" charset="0"/>
                        <a:cs typeface="Sakkal Majalla" pitchFamily="2" charset="-78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+mn-lt"/>
                          <a:ea typeface="Tahoma" pitchFamily="34" charset="0"/>
                          <a:cs typeface="Sakkal Majalla" pitchFamily="2" charset="-78"/>
                        </a:rPr>
                        <a:t>Example</a:t>
                      </a:r>
                      <a:endParaRPr lang="en-ZA" sz="3600" b="1" dirty="0">
                        <a:effectLst/>
                        <a:latin typeface="+mn-lt"/>
                        <a:ea typeface="Tahoma" pitchFamily="34" charset="0"/>
                        <a:cs typeface="Sakkal Majalla" pitchFamily="2" charset="-78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6.</a:t>
                      </a:r>
                      <a:endParaRPr lang="en-ZA" sz="3600" b="1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ZA" sz="3600" b="1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3600" b="1" dirty="0" smtClean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7.</a:t>
                      </a:r>
                      <a:endParaRPr lang="en-ZA" sz="3600" b="1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3600" b="1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3600" b="1" dirty="0" smtClean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8.</a:t>
                      </a:r>
                      <a:endParaRPr lang="en-ZA" sz="3600" b="1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3600" b="1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2071365" y="1340421"/>
          <a:ext cx="196850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46" name="Equation" r:id="rId4" imgW="1968480" imgH="1218960" progId="">
                  <p:embed/>
                </p:oleObj>
              </mc:Choice>
              <mc:Fallback>
                <p:oleObj name="Equation" r:id="rId4" imgW="1968480" imgH="1218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365" y="1340421"/>
                        <a:ext cx="1968500" cy="1201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5533703" y="1340421"/>
          <a:ext cx="187960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47" name="Equation" r:id="rId6" imgW="1879560" imgH="1218960" progId="">
                  <p:embed/>
                </p:oleObj>
              </mc:Choice>
              <mc:Fallback>
                <p:oleObj name="Equation" r:id="rId6" imgW="1879560" imgH="1218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3703" y="1340421"/>
                        <a:ext cx="1879600" cy="120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2041203" y="2850133"/>
          <a:ext cx="21717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48" name="Equation" r:id="rId8" imgW="2171520" imgH="1218960" progId="">
                  <p:embed/>
                </p:oleObj>
              </mc:Choice>
              <mc:Fallback>
                <p:oleObj name="Equation" r:id="rId8" imgW="2171520" imgH="1218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203" y="2850133"/>
                        <a:ext cx="2171700" cy="120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5468615" y="2900933"/>
          <a:ext cx="21463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49" name="Equation" r:id="rId10" imgW="2145960" imgH="1218960" progId="">
                  <p:embed/>
                </p:oleObj>
              </mc:Choice>
              <mc:Fallback>
                <p:oleObj name="Equation" r:id="rId10" imgW="2145960" imgH="1218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615" y="2900933"/>
                        <a:ext cx="2146300" cy="120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1934840" y="4382071"/>
          <a:ext cx="22987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50" name="Equation" r:id="rId12" imgW="2298600" imgH="1333440" progId="">
                  <p:embed/>
                </p:oleObj>
              </mc:Choice>
              <mc:Fallback>
                <p:oleObj name="Equation" r:id="rId12" imgW="2298600" imgH="1333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4840" y="4382071"/>
                        <a:ext cx="2298700" cy="131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5533703" y="4382071"/>
          <a:ext cx="22733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51" name="Equation" r:id="rId14" imgW="2273040" imgH="1333440" progId="">
                  <p:embed/>
                </p:oleObj>
              </mc:Choice>
              <mc:Fallback>
                <p:oleObj name="Equation" r:id="rId14" imgW="2273040" imgH="1333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3703" y="4382071"/>
                        <a:ext cx="2273300" cy="131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224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899592" y="404664"/>
          <a:ext cx="7632848" cy="54006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20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Definition</a:t>
                      </a:r>
                      <a:endParaRPr lang="en-ZA" sz="3600" b="1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Example</a:t>
                      </a:r>
                      <a:endParaRPr lang="en-ZA" sz="3600" b="1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9.</a:t>
                      </a:r>
                      <a:r>
                        <a:rPr lang="en-US" sz="3600" b="1" dirty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ZA" sz="3600" b="1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ZA" sz="3600" b="1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3600" b="1" dirty="0" smtClean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10.</a:t>
                      </a:r>
                      <a:endParaRPr lang="en-ZA" sz="3600" b="1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3600" b="1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3600" b="1" dirty="0" smtClean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11.</a:t>
                      </a:r>
                      <a:endParaRPr lang="en-ZA" sz="3600" b="1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3600" b="1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1930648" y="1219200"/>
          <a:ext cx="307340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70" name="Equation" r:id="rId4" imgW="3073320" imgH="1320480" progId="">
                  <p:embed/>
                </p:oleObj>
              </mc:Choice>
              <mc:Fallback>
                <p:oleObj name="Equation" r:id="rId4" imgW="3073320" imgH="1320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648" y="1219200"/>
                        <a:ext cx="3073400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5348932" y="1268760"/>
          <a:ext cx="3111500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71" name="Equation" r:id="rId6" imgW="3111480" imgH="1320480" progId="">
                  <p:embed/>
                </p:oleObj>
              </mc:Choice>
              <mc:Fallback>
                <p:oleObj name="Equation" r:id="rId6" imgW="3111480" imgH="1320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932" y="1268760"/>
                        <a:ext cx="3111500" cy="1303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2078856" y="2665413"/>
          <a:ext cx="2997200" cy="142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72" name="Equation" r:id="rId8" imgW="2997000" imgH="1447560" progId="">
                  <p:embed/>
                </p:oleObj>
              </mc:Choice>
              <mc:Fallback>
                <p:oleObj name="Equation" r:id="rId8" imgW="2997000" imgH="1447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856" y="2665413"/>
                        <a:ext cx="2997200" cy="1427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5433516" y="2673350"/>
          <a:ext cx="2882900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73" name="Equation" r:id="rId10" imgW="2882880" imgH="1447560" progId="">
                  <p:embed/>
                </p:oleObj>
              </mc:Choice>
              <mc:Fallback>
                <p:oleObj name="Equation" r:id="rId10" imgW="2882880" imgH="1447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3516" y="2673350"/>
                        <a:ext cx="2882900" cy="1427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2123728" y="4310063"/>
          <a:ext cx="21844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74" name="Equation" r:id="rId12" imgW="2184120" imgH="1333440" progId="">
                  <p:embed/>
                </p:oleObj>
              </mc:Choice>
              <mc:Fallback>
                <p:oleObj name="Equation" r:id="rId12" imgW="2184120" imgH="1333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310063"/>
                        <a:ext cx="2184400" cy="131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5724128" y="4318793"/>
          <a:ext cx="2019300" cy="14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75" name="Equation" r:id="rId14" imgW="2019240" imgH="1434960" progId="">
                  <p:embed/>
                </p:oleObj>
              </mc:Choice>
              <mc:Fallback>
                <p:oleObj name="Equation" r:id="rId14" imgW="2019240" imgH="1434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4318793"/>
                        <a:ext cx="2019300" cy="1414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9340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77759" y="476672"/>
            <a:ext cx="23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u="sng" dirty="0" smtClean="0">
                <a:latin typeface="+mn-lt"/>
              </a:rPr>
              <a:t>EXAMPLE 5</a:t>
            </a:r>
            <a:endParaRPr lang="en-ZA" sz="3600" b="1" u="sng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1054477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>
                <a:latin typeface="+mn-lt"/>
              </a:rPr>
              <a:t>S</a:t>
            </a:r>
            <a:r>
              <a:rPr lang="en-ZA" sz="3600" b="1" dirty="0" smtClean="0">
                <a:latin typeface="+mn-lt"/>
              </a:rPr>
              <a:t>implify </a:t>
            </a:r>
            <a:r>
              <a:rPr lang="en-ZA" sz="3600" b="1" dirty="0">
                <a:latin typeface="+mn-lt"/>
              </a:rPr>
              <a:t>the </a:t>
            </a:r>
            <a:r>
              <a:rPr lang="en-ZA" sz="3600" b="1" dirty="0" smtClean="0">
                <a:latin typeface="+mn-lt"/>
              </a:rPr>
              <a:t>following: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1671216" y="1792288"/>
          <a:ext cx="1244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754" name="Equation" r:id="rId4" imgW="1244520" imgH="571320" progId="">
                  <p:embed/>
                </p:oleObj>
              </mc:Choice>
              <mc:Fallback>
                <p:oleObj name="Equation" r:id="rId4" imgW="1244520" imgH="57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216" y="1792288"/>
                        <a:ext cx="12446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55576" y="1794913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(a)</a:t>
            </a:r>
            <a:endParaRPr lang="en-ZA" sz="3600" b="1" dirty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64044" y="1794913"/>
            <a:ext cx="252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Definition 1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/>
          </p:nvPr>
        </p:nvGraphicFramePr>
        <p:xfrm>
          <a:off x="1586632" y="2726184"/>
          <a:ext cx="1473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755" name="Equation" r:id="rId6" imgW="1473120" imgH="558720" progId="">
                  <p:embed/>
                </p:oleObj>
              </mc:Choice>
              <mc:Fallback>
                <p:oleObj name="Equation" r:id="rId6" imgW="1473120" imgH="558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6632" y="2726184"/>
                        <a:ext cx="14732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755576" y="2783553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(b)</a:t>
            </a:r>
            <a:endParaRPr lang="en-ZA" sz="3600" b="1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64044" y="2783553"/>
            <a:ext cx="252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Definition 1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/>
          </p:nvPr>
        </p:nvGraphicFramePr>
        <p:xfrm>
          <a:off x="1549400" y="3865612"/>
          <a:ext cx="3022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756" name="Equation" r:id="rId8" imgW="3022560" imgH="571320" progId="">
                  <p:embed/>
                </p:oleObj>
              </mc:Choice>
              <mc:Fallback>
                <p:oleObj name="Equation" r:id="rId8" imgW="3022560" imgH="57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3865612"/>
                        <a:ext cx="30226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55576" y="386104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(c)</a:t>
            </a:r>
            <a:endParaRPr lang="en-ZA" sz="3600" b="1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64044" y="3862789"/>
            <a:ext cx="252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Definition 1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/>
          </p:nvPr>
        </p:nvGraphicFramePr>
        <p:xfrm>
          <a:off x="1619672" y="4988148"/>
          <a:ext cx="19304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757" name="Equation" r:id="rId10" imgW="1930320" imgH="672840" progId="">
                  <p:embed/>
                </p:oleObj>
              </mc:Choice>
              <mc:Fallback>
                <p:oleObj name="Equation" r:id="rId10" imgW="1930320" imgH="672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988148"/>
                        <a:ext cx="19304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755576" y="5042222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(d)</a:t>
            </a:r>
            <a:endParaRPr lang="en-ZA" sz="3600" b="1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68144" y="5013176"/>
            <a:ext cx="252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Definition 1</a:t>
            </a:r>
            <a:endParaRPr lang="en-ZA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3081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36" grpId="0"/>
      <p:bldP spid="38" grpId="0"/>
      <p:bldP spid="39" grpId="0"/>
      <p:bldP spid="42" grpId="0"/>
      <p:bldP spid="43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1858963" y="606425"/>
          <a:ext cx="1739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78" name="Equation" r:id="rId4" imgW="1739880" imgH="558720" progId="">
                  <p:embed/>
                </p:oleObj>
              </mc:Choice>
              <mc:Fallback>
                <p:oleObj name="Equation" r:id="rId4" imgW="1739880" imgH="558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963" y="606425"/>
                        <a:ext cx="17399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99592" y="60275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(e)</a:t>
            </a:r>
            <a:endParaRPr lang="en-ZA" sz="3600" b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4168" y="622429"/>
            <a:ext cx="252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Definition 2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1778000" y="1286396"/>
          <a:ext cx="27940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79" name="Equation" r:id="rId6" imgW="2793960" imgH="1206360" progId="">
                  <p:embed/>
                </p:oleObj>
              </mc:Choice>
              <mc:Fallback>
                <p:oleObj name="Equation" r:id="rId6" imgW="2793960" imgH="1206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1286396"/>
                        <a:ext cx="27940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99592" y="1556792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(f)</a:t>
            </a:r>
            <a:endParaRPr lang="en-ZA" sz="3600" b="1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4168" y="1576467"/>
            <a:ext cx="252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Definition 3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1691680" y="2726556"/>
          <a:ext cx="41656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80" name="Equation" r:id="rId8" imgW="4165560" imgH="1206360" progId="">
                  <p:embed/>
                </p:oleObj>
              </mc:Choice>
              <mc:Fallback>
                <p:oleObj name="Equation" r:id="rId8" imgW="4165560" imgH="1206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726556"/>
                        <a:ext cx="41656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99592" y="292494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(g)</a:t>
            </a:r>
            <a:endParaRPr lang="en-ZA" sz="3600" b="1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84168" y="2944619"/>
            <a:ext cx="252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Definition 4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/>
          </p:nvPr>
        </p:nvGraphicFramePr>
        <p:xfrm>
          <a:off x="1821532" y="4077072"/>
          <a:ext cx="48387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81" name="Equation" r:id="rId10" imgW="4838400" imgH="1320480" progId="">
                  <p:embed/>
                </p:oleObj>
              </mc:Choice>
              <mc:Fallback>
                <p:oleObj name="Equation" r:id="rId10" imgW="4838400" imgH="1320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1532" y="4077072"/>
                        <a:ext cx="4838700" cy="13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907524" y="436510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(h)</a:t>
            </a:r>
            <a:endParaRPr lang="en-ZA" sz="3600" b="1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84168" y="5302949"/>
            <a:ext cx="252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Definition 5</a:t>
            </a:r>
            <a:endParaRPr lang="en-ZA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6608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8" grpId="0"/>
      <p:bldP spid="29" grpId="0"/>
      <p:bldP spid="31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1743968" y="350292"/>
          <a:ext cx="25400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2" name="Equation" r:id="rId4" imgW="2539800" imgH="1206360" progId="">
                  <p:embed/>
                </p:oleObj>
              </mc:Choice>
              <mc:Fallback>
                <p:oleObj name="Equation" r:id="rId4" imgW="2539800" imgH="1206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968" y="350292"/>
                        <a:ext cx="25400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99592" y="60275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</a:t>
            </a:r>
            <a:r>
              <a:rPr lang="en-ZA" sz="3600" b="1" dirty="0" err="1" smtClean="0">
                <a:latin typeface="+mn-lt"/>
              </a:rPr>
              <a:t>i</a:t>
            </a:r>
            <a:r>
              <a:rPr lang="en-ZA" sz="3600" b="1" dirty="0" smtClean="0">
                <a:latin typeface="+mn-lt"/>
              </a:rPr>
              <a:t>)</a:t>
            </a:r>
            <a:endParaRPr lang="en-ZA" sz="3600" b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4084" y="622429"/>
            <a:ext cx="252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Definition 6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1634852" y="1646436"/>
          <a:ext cx="43053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3" name="Equation" r:id="rId6" imgW="4305240" imgH="1206360" progId="">
                  <p:embed/>
                </p:oleObj>
              </mc:Choice>
              <mc:Fallback>
                <p:oleObj name="Equation" r:id="rId6" imgW="4305240" imgH="1206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4852" y="1646436"/>
                        <a:ext cx="43053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99592" y="1918573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(j)</a:t>
            </a:r>
            <a:endParaRPr lang="en-ZA" sz="3600" b="1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4084" y="1918573"/>
            <a:ext cx="252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Definition 7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1719560" y="3129012"/>
          <a:ext cx="42926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4" name="Equation" r:id="rId8" imgW="4292280" imgH="1307880" progId="">
                  <p:embed/>
                </p:oleObj>
              </mc:Choice>
              <mc:Fallback>
                <p:oleObj name="Equation" r:id="rId8" imgW="4292280" imgH="1307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560" y="3129012"/>
                        <a:ext cx="4292600" cy="130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27584" y="3410750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(k)</a:t>
            </a:r>
            <a:endParaRPr lang="en-ZA" sz="3600" b="1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24084" y="3430425"/>
            <a:ext cx="252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Definition 8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/>
          </p:nvPr>
        </p:nvGraphicFramePr>
        <p:xfrm>
          <a:off x="1669876" y="4581128"/>
          <a:ext cx="62865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5" name="Equation" r:id="rId10" imgW="6286320" imgH="1320480" progId="">
                  <p:embed/>
                </p:oleObj>
              </mc:Choice>
              <mc:Fallback>
                <p:oleObj name="Equation" r:id="rId10" imgW="6286320" imgH="1320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876" y="4581128"/>
                        <a:ext cx="6286500" cy="13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899592" y="494116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(l)</a:t>
            </a:r>
            <a:endParaRPr lang="en-ZA" sz="3600" b="1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96092" y="5445224"/>
            <a:ext cx="252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Definition 9</a:t>
            </a:r>
            <a:endParaRPr lang="en-ZA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2184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8" grpId="0"/>
      <p:bldP spid="29" grpId="0"/>
      <p:bldP spid="31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1907704" y="317267"/>
          <a:ext cx="50165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86" name="Equation" r:id="rId4" imgW="5016240" imgH="1371600" progId="">
                  <p:embed/>
                </p:oleObj>
              </mc:Choice>
              <mc:Fallback>
                <p:oleObj name="Equation" r:id="rId4" imgW="5016240" imgH="1371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17267"/>
                        <a:ext cx="50165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99592" y="602754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(m)</a:t>
            </a:r>
            <a:endParaRPr lang="en-ZA" sz="3600" b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2160" y="184482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Definition 10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/>
          </p:nvPr>
        </p:nvGraphicFramePr>
        <p:xfrm>
          <a:off x="2051720" y="2924944"/>
          <a:ext cx="36449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87" name="Equation" r:id="rId6" imgW="3644640" imgH="1307880" progId="">
                  <p:embed/>
                </p:oleObj>
              </mc:Choice>
              <mc:Fallback>
                <p:oleObj name="Equation" r:id="rId6" imgW="3644640" imgH="1307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924944"/>
                        <a:ext cx="3644900" cy="130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971600" y="321471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(n)</a:t>
            </a:r>
            <a:endParaRPr lang="en-ZA" sz="3600" b="1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08060" y="4293096"/>
            <a:ext cx="2740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Definition 11</a:t>
            </a:r>
            <a:endParaRPr lang="en-ZA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7059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1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70749" y="764704"/>
            <a:ext cx="5032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  <a:ea typeface="Tahoma" pitchFamily="34" charset="0"/>
                <a:cs typeface="Tahoma" pitchFamily="34" charset="0"/>
              </a:rPr>
              <a:t>EXPONENTIAL LAWS</a:t>
            </a:r>
            <a:endParaRPr lang="en-ZA" sz="3600" b="1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582380" y="1628800"/>
          <a:ext cx="8094075" cy="333800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456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84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7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Law</a:t>
                      </a:r>
                      <a:endParaRPr lang="en-ZA" sz="3600" b="1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Example</a:t>
                      </a:r>
                      <a:endParaRPr lang="en-ZA" sz="3600" b="1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5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1.</a:t>
                      </a:r>
                      <a:r>
                        <a:rPr lang="en-US" sz="3600" b="1" dirty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ZA" sz="3600" b="1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ZA" sz="3600" b="1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24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2.</a:t>
                      </a:r>
                      <a:endParaRPr lang="en-ZA" sz="3600" b="1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ZA" sz="3600" b="1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1403648" y="2492896"/>
          <a:ext cx="29337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22" name="Equation" r:id="rId4" imgW="2933640" imgH="672840" progId="">
                  <p:embed/>
                </p:oleObj>
              </mc:Choice>
              <mc:Fallback>
                <p:oleObj name="Equation" r:id="rId4" imgW="2933640" imgH="672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492896"/>
                        <a:ext cx="2933700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4789264" y="2549401"/>
          <a:ext cx="21590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23" name="Equation" r:id="rId6" imgW="2158920" imgH="672840" progId="">
                  <p:embed/>
                </p:oleObj>
              </mc:Choice>
              <mc:Fallback>
                <p:oleObj name="Equation" r:id="rId6" imgW="2158920" imgH="672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264" y="2549401"/>
                        <a:ext cx="2159000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1475656" y="3540415"/>
          <a:ext cx="2247900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24" name="Equation" r:id="rId8" imgW="2247840" imgH="1333440" progId="">
                  <p:embed/>
                </p:oleObj>
              </mc:Choice>
              <mc:Fallback>
                <p:oleObj name="Equation" r:id="rId8" imgW="2247840" imgH="1333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540415"/>
                        <a:ext cx="2247900" cy="1312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4544640" y="3531929"/>
          <a:ext cx="3987800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25" name="Equation" r:id="rId10" imgW="3987720" imgH="1320480" progId="">
                  <p:embed/>
                </p:oleObj>
              </mc:Choice>
              <mc:Fallback>
                <p:oleObj name="Equation" r:id="rId10" imgW="3987720" imgH="1320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4640" y="3531929"/>
                        <a:ext cx="3987800" cy="130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1098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876465" y="942055"/>
          <a:ext cx="7727983" cy="426729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4237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Law</a:t>
                      </a:r>
                      <a:endParaRPr lang="en-ZA" sz="3600" b="1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Example</a:t>
                      </a:r>
                      <a:endParaRPr lang="en-ZA" sz="3600" b="1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9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 smtClean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ZA" sz="3600" b="1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1516360" y="1757313"/>
          <a:ext cx="44958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94" name="Equation" r:id="rId4" imgW="4495680" imgH="672840" progId="">
                  <p:embed/>
                </p:oleObj>
              </mc:Choice>
              <mc:Fallback>
                <p:oleObj name="Equation" r:id="rId4" imgW="4495680" imgH="672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360" y="1757313"/>
                        <a:ext cx="4495800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6732240" y="1772816"/>
          <a:ext cx="10541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95" name="Equation" r:id="rId6" imgW="1054080" imgH="672840" progId="">
                  <p:embed/>
                </p:oleObj>
              </mc:Choice>
              <mc:Fallback>
                <p:oleObj name="Equation" r:id="rId6" imgW="1054080" imgH="672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1772816"/>
                        <a:ext cx="1054100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6783784" y="2643206"/>
          <a:ext cx="12446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96" name="Equation" r:id="rId8" imgW="1244520" imgH="571320" progId="">
                  <p:embed/>
                </p:oleObj>
              </mc:Choice>
              <mc:Fallback>
                <p:oleObj name="Equation" r:id="rId8" imgW="1244520" imgH="57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3784" y="2643206"/>
                        <a:ext cx="1244600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6771208" y="3413497"/>
          <a:ext cx="14732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97" name="Equation" r:id="rId10" imgW="1473120" imgH="672840" progId="">
                  <p:embed/>
                </p:oleObj>
              </mc:Choice>
              <mc:Fallback>
                <p:oleObj name="Equation" r:id="rId10" imgW="1473120" imgH="672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1208" y="3413497"/>
                        <a:ext cx="1473200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6784877" y="4246433"/>
          <a:ext cx="104140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98" name="Equation" r:id="rId12" imgW="1041120" imgH="571320" progId="">
                  <p:embed/>
                </p:oleObj>
              </mc:Choice>
              <mc:Fallback>
                <p:oleObj name="Equation" r:id="rId12" imgW="1041120" imgH="57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4877" y="4246433"/>
                        <a:ext cx="1041400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9283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683568" y="745886"/>
          <a:ext cx="7920880" cy="426729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04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Law</a:t>
                      </a:r>
                      <a:endParaRPr lang="en-ZA" sz="3600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Example</a:t>
                      </a:r>
                      <a:endParaRPr lang="en-ZA" sz="3600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9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4.</a:t>
                      </a:r>
                      <a:endParaRPr lang="en-ZA" sz="3600" b="1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ZA" sz="3600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1475656" y="1556792"/>
          <a:ext cx="29083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98" name="Equation" r:id="rId4" imgW="2908080" imgH="672840" progId="">
                  <p:embed/>
                </p:oleObj>
              </mc:Choice>
              <mc:Fallback>
                <p:oleObj name="Equation" r:id="rId4" imgW="2908080" imgH="672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556792"/>
                        <a:ext cx="2908300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5148064" y="1556792"/>
          <a:ext cx="19050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99" name="Equation" r:id="rId6" imgW="1904760" imgH="672840" progId="">
                  <p:embed/>
                </p:oleObj>
              </mc:Choice>
              <mc:Fallback>
                <p:oleObj name="Equation" r:id="rId6" imgW="1904760" imgH="672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1556792"/>
                        <a:ext cx="1905000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5102448" y="3269481"/>
          <a:ext cx="17018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00" name="Equation" r:id="rId8" imgW="1701720" imgH="672840" progId="">
                  <p:embed/>
                </p:oleObj>
              </mc:Choice>
              <mc:Fallback>
                <p:oleObj name="Equation" r:id="rId8" imgW="1701720" imgH="672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2448" y="3269481"/>
                        <a:ext cx="1701800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5076056" y="2420888"/>
          <a:ext cx="34671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01" name="Equation" r:id="rId10" imgW="3466800" imgH="672840" progId="">
                  <p:embed/>
                </p:oleObj>
              </mc:Choice>
              <mc:Fallback>
                <p:oleObj name="Equation" r:id="rId10" imgW="3466800" imgH="672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420888"/>
                        <a:ext cx="3467100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9051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683568" y="548680"/>
          <a:ext cx="7920880" cy="53285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04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09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Law</a:t>
                      </a:r>
                      <a:endParaRPr lang="en-ZA" sz="3600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Example</a:t>
                      </a:r>
                      <a:endParaRPr lang="en-ZA" sz="3600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19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5.</a:t>
                      </a:r>
                      <a:endParaRPr lang="en-ZA" sz="3600" b="1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ZA" sz="3600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591444" y="1425773"/>
          <a:ext cx="2476500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22" name="Equation" r:id="rId4" imgW="2476500" imgH="1447800" progId="">
                  <p:embed/>
                </p:oleObj>
              </mc:Choice>
              <mc:Fallback>
                <p:oleObj name="Equation" r:id="rId4" imgW="2476500" imgH="1447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444" y="1425773"/>
                        <a:ext cx="2476500" cy="1427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5563964" y="1431594"/>
          <a:ext cx="138430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23" name="Equation" r:id="rId6" imgW="1384200" imgH="1447560" progId="">
                  <p:embed/>
                </p:oleObj>
              </mc:Choice>
              <mc:Fallback>
                <p:oleObj name="Equation" r:id="rId6" imgW="1384200" imgH="1447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3964" y="1431594"/>
                        <a:ext cx="1384300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5441156" y="2905050"/>
          <a:ext cx="1435100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24" name="Equation" r:id="rId8" imgW="1434960" imgH="1333440" progId="">
                  <p:embed/>
                </p:oleObj>
              </mc:Choice>
              <mc:Fallback>
                <p:oleObj name="Equation" r:id="rId8" imgW="1434960" imgH="1333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156" y="2905050"/>
                        <a:ext cx="1435100" cy="1316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5449416" y="4385915"/>
          <a:ext cx="106680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25" name="Equation" r:id="rId10" imgW="1066680" imgH="1218960" progId="">
                  <p:embed/>
                </p:oleObj>
              </mc:Choice>
              <mc:Fallback>
                <p:oleObj name="Equation" r:id="rId10" imgW="1066680" imgH="1218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416" y="4385915"/>
                        <a:ext cx="1066800" cy="120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7044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2" y="332656"/>
            <a:ext cx="626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u="sng" dirty="0" smtClean="0">
                <a:latin typeface="+mn-lt"/>
              </a:rPr>
              <a:t>REVISION OF BASIC CONCEPTS</a:t>
            </a:r>
            <a:endParaRPr lang="en-ZA" sz="3600" b="1" u="sng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4281" y="908720"/>
            <a:ext cx="6950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u="sng" dirty="0">
                <a:latin typeface="+mn-lt"/>
              </a:rPr>
              <a:t>Writing expressions in exponential form and expanding </a:t>
            </a:r>
            <a:r>
              <a:rPr lang="en-ZA" sz="3600" b="1" u="sng" dirty="0" smtClean="0">
                <a:latin typeface="+mn-lt"/>
              </a:rPr>
              <a:t>expressions</a:t>
            </a:r>
            <a:endParaRPr lang="en-ZA" sz="3600" b="1" u="sng" dirty="0">
              <a:latin typeface="+mn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815604" y="3992563"/>
          <a:ext cx="1892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34" name="Equation" r:id="rId4" imgW="1892160" imgH="304560" progId="">
                  <p:embed/>
                </p:oleObj>
              </mc:Choice>
              <mc:Fallback>
                <p:oleObj name="Equation" r:id="rId4" imgW="1892160" imgH="304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604" y="3992563"/>
                        <a:ext cx="18923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03692" y="2060848"/>
            <a:ext cx="23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u="sng" dirty="0" smtClean="0">
                <a:latin typeface="+mn-lt"/>
              </a:rPr>
              <a:t>EXAMPLE 1</a:t>
            </a:r>
            <a:endParaRPr lang="en-ZA" sz="3600" b="1" u="sng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256490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>
                <a:latin typeface="+mn-lt"/>
              </a:rPr>
              <a:t>Express the following in exponential </a:t>
            </a:r>
            <a:r>
              <a:rPr lang="en-ZA" sz="3600" b="1" dirty="0" smtClean="0">
                <a:latin typeface="+mn-lt"/>
              </a:rPr>
              <a:t>form:</a:t>
            </a:r>
            <a:endParaRPr lang="en-ZA" sz="3600" b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3765233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(a)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763688" y="4513684"/>
          <a:ext cx="901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35" name="Equation" r:id="rId6" imgW="901440" imgH="571320" progId="">
                  <p:embed/>
                </p:oleObj>
              </mc:Choice>
              <mc:Fallback>
                <p:oleObj name="Equation" r:id="rId6" imgW="901440" imgH="57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513684"/>
                        <a:ext cx="9017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5652120" y="3933056"/>
          <a:ext cx="2336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36" name="Equation" r:id="rId8" imgW="2336760" imgH="419040" progId="">
                  <p:embed/>
                </p:oleObj>
              </mc:Choice>
              <mc:Fallback>
                <p:oleObj name="Equation" r:id="rId8" imgW="2336760" imgH="41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3933056"/>
                        <a:ext cx="23368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16016" y="3789040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(b)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5580112" y="4581128"/>
          <a:ext cx="16637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37" name="Equation" r:id="rId10" imgW="1663560" imgH="672840" progId="">
                  <p:embed/>
                </p:oleObj>
              </mc:Choice>
              <mc:Fallback>
                <p:oleObj name="Equation" r:id="rId10" imgW="1663560" imgH="672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4581128"/>
                        <a:ext cx="16637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580112" y="5454721"/>
          <a:ext cx="1524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38" name="Equation" r:id="rId12" imgW="1523880" imgH="571320" progId="">
                  <p:embed/>
                </p:oleObj>
              </mc:Choice>
              <mc:Fallback>
                <p:oleObj name="Equation" r:id="rId12" imgW="1523880" imgH="57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5454721"/>
                        <a:ext cx="15240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7256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9727" y="476672"/>
            <a:ext cx="23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u="sng" dirty="0" smtClean="0">
                <a:latin typeface="+mn-lt"/>
              </a:rPr>
              <a:t>EXAMPLE 6</a:t>
            </a:r>
            <a:endParaRPr lang="en-ZA" sz="3600" b="1" u="sng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1054477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>
                <a:latin typeface="+mn-lt"/>
              </a:rPr>
              <a:t>S</a:t>
            </a:r>
            <a:r>
              <a:rPr lang="en-ZA" sz="3600" b="1" dirty="0" smtClean="0">
                <a:latin typeface="+mn-lt"/>
              </a:rPr>
              <a:t>implify </a:t>
            </a:r>
            <a:r>
              <a:rPr lang="en-ZA" sz="3600" b="1" dirty="0">
                <a:latin typeface="+mn-lt"/>
              </a:rPr>
              <a:t>the </a:t>
            </a:r>
            <a:r>
              <a:rPr lang="en-ZA" sz="3600" b="1" dirty="0" smtClean="0">
                <a:latin typeface="+mn-lt"/>
              </a:rPr>
              <a:t>following: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1438672" y="1744426"/>
          <a:ext cx="198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26" name="Equation" r:id="rId4" imgW="1981080" imgH="609480" progId="">
                  <p:embed/>
                </p:oleObj>
              </mc:Choice>
              <mc:Fallback>
                <p:oleObj name="Equation" r:id="rId4" imgW="1981080" imgH="609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672" y="1744426"/>
                        <a:ext cx="1981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7544" y="1794913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(a)</a:t>
            </a:r>
            <a:endParaRPr lang="en-ZA" sz="3600" b="1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1840" y="263691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Law 1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115616" y="2603376"/>
          <a:ext cx="1866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27" name="Equation" r:id="rId6" imgW="1866600" imgH="609480" progId="">
                  <p:embed/>
                </p:oleObj>
              </mc:Choice>
              <mc:Fallback>
                <p:oleObj name="Equation" r:id="rId6" imgW="1866600" imgH="609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603376"/>
                        <a:ext cx="18669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115616" y="3501008"/>
          <a:ext cx="1168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28" name="Equation" r:id="rId8" imgW="1168200" imgH="609480" progId="">
                  <p:embed/>
                </p:oleObj>
              </mc:Choice>
              <mc:Fallback>
                <p:oleObj name="Equation" r:id="rId8" imgW="1168200" imgH="609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501008"/>
                        <a:ext cx="11684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5436096" y="1781696"/>
          <a:ext cx="17907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29" name="Equation" r:id="rId10" imgW="1790640" imgH="711000" progId="">
                  <p:embed/>
                </p:oleObj>
              </mc:Choice>
              <mc:Fallback>
                <p:oleObj name="Equation" r:id="rId10" imgW="1790640" imgH="711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781696"/>
                        <a:ext cx="17907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499992" y="1833385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(b)</a:t>
            </a:r>
            <a:endParaRPr lang="en-ZA" sz="3600" b="1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08304" y="3646765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Law 1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5076056" y="2723512"/>
          <a:ext cx="22987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30" name="Equation" r:id="rId12" imgW="2298600" imgH="711000" progId="">
                  <p:embed/>
                </p:oleObj>
              </mc:Choice>
              <mc:Fallback>
                <p:oleObj name="Equation" r:id="rId12" imgW="2298600" imgH="711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723512"/>
                        <a:ext cx="22987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076056" y="3645024"/>
          <a:ext cx="1828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31" name="Equation" r:id="rId14" imgW="1828800" imgH="596880" progId="">
                  <p:embed/>
                </p:oleObj>
              </mc:Choice>
              <mc:Fallback>
                <p:oleObj name="Equation" r:id="rId14" imgW="1828800" imgH="596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645024"/>
                        <a:ext cx="18288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076056" y="4509120"/>
          <a:ext cx="901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32" name="Equation" r:id="rId16" imgW="901440" imgH="596880" progId="">
                  <p:embed/>
                </p:oleObj>
              </mc:Choice>
              <mc:Fallback>
                <p:oleObj name="Equation" r:id="rId16" imgW="901440" imgH="596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509120"/>
                        <a:ext cx="901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076056" y="5445224"/>
          <a:ext cx="939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33" name="Equation" r:id="rId18" imgW="939600" imgH="419040" progId="">
                  <p:embed/>
                </p:oleObj>
              </mc:Choice>
              <mc:Fallback>
                <p:oleObj name="Equation" r:id="rId18" imgW="939600" imgH="41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5445224"/>
                        <a:ext cx="9398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6842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9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2195736" y="534298"/>
          <a:ext cx="54737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850" name="Equation" r:id="rId4" imgW="5473440" imgH="711000" progId="">
                  <p:embed/>
                </p:oleObj>
              </mc:Choice>
              <mc:Fallback>
                <p:oleObj name="Equation" r:id="rId4" imgW="5473440" imgH="711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534298"/>
                        <a:ext cx="54737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52487" y="59916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(c)</a:t>
            </a:r>
            <a:endParaRPr lang="en-ZA" sz="3600" b="1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5732" y="227687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Law 1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835696" y="1484784"/>
          <a:ext cx="4749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851" name="Equation" r:id="rId6" imgW="4749480" imgH="711000" progId="">
                  <p:embed/>
                </p:oleObj>
              </mc:Choice>
              <mc:Fallback>
                <p:oleObj name="Equation" r:id="rId6" imgW="4749480" imgH="711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484784"/>
                        <a:ext cx="47498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835696" y="3038033"/>
          <a:ext cx="2540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852" name="Equation" r:id="rId8" imgW="2539800" imgH="609480" progId="">
                  <p:embed/>
                </p:oleObj>
              </mc:Choice>
              <mc:Fallback>
                <p:oleObj name="Equation" r:id="rId8" imgW="2539800" imgH="609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038033"/>
                        <a:ext cx="2540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938347" y="2314449"/>
            <a:ext cx="3039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Add like terms</a:t>
            </a:r>
            <a:endParaRPr lang="en-ZA" sz="3600" b="1" dirty="0"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923928" y="2204864"/>
            <a:ext cx="1152128" cy="86550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800659" y="2210455"/>
            <a:ext cx="0" cy="85991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629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2195736" y="280923"/>
          <a:ext cx="36576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54" name="Equation" r:id="rId4" imgW="3657600" imgH="1396800" progId="">
                  <p:embed/>
                </p:oleObj>
              </mc:Choice>
              <mc:Fallback>
                <p:oleObj name="Equation" r:id="rId4" imgW="3657600" imgH="1396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80923"/>
                        <a:ext cx="3657600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52487" y="59916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(d)</a:t>
            </a:r>
            <a:endParaRPr lang="en-ZA" sz="3600" b="1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81527" y="62415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Law 2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2339752" y="2132856"/>
          <a:ext cx="50165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55" name="Equation" r:id="rId6" imgW="5016240" imgH="1396800" progId="">
                  <p:embed/>
                </p:oleObj>
              </mc:Choice>
              <mc:Fallback>
                <p:oleObj name="Equation" r:id="rId6" imgW="5016240" imgH="1396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132856"/>
                        <a:ext cx="5016500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259632" y="235024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(e)</a:t>
            </a:r>
            <a:endParaRPr lang="en-ZA" sz="3600" b="1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39952" y="479889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Law 2</a:t>
            </a:r>
            <a:endParaRPr lang="en-ZA" sz="3600" b="1" dirty="0"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548872" y="3095948"/>
            <a:ext cx="275156" cy="1555447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68144" y="479889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Definition 3</a:t>
            </a:r>
            <a:endParaRPr lang="en-ZA" sz="3600" b="1" dirty="0">
              <a:latin typeface="+mn-lt"/>
            </a:endParaRPr>
          </a:p>
        </p:txBody>
      </p:sp>
      <p:cxnSp>
        <p:nvCxnSpPr>
          <p:cNvPr id="24" name="Straight Arrow Connector 23"/>
          <p:cNvCxnSpPr>
            <a:endCxn id="23" idx="0"/>
          </p:cNvCxnSpPr>
          <p:nvPr/>
        </p:nvCxnSpPr>
        <p:spPr>
          <a:xfrm>
            <a:off x="6880953" y="3642905"/>
            <a:ext cx="247331" cy="11559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713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7" grpId="0"/>
      <p:bldP spid="20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1283945" y="548680"/>
          <a:ext cx="10668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38" name="Equation" r:id="rId4" imgW="1066680" imgH="1396800" progId="">
                  <p:embed/>
                </p:oleObj>
              </mc:Choice>
              <mc:Fallback>
                <p:oleObj name="Equation" r:id="rId4" imgW="1066680" imgH="1396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3945" y="548680"/>
                        <a:ext cx="1066800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1857" y="76470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(f)</a:t>
            </a:r>
            <a:endParaRPr lang="en-ZA" sz="3600" b="1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76256" y="232004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Law 2</a:t>
            </a:r>
            <a:endParaRPr lang="en-ZA" sz="3600" b="1" dirty="0"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779912" y="4843013"/>
            <a:ext cx="2160240" cy="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12160" y="4498887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Definition 3</a:t>
            </a:r>
            <a:endParaRPr lang="en-ZA" sz="3600" b="1" dirty="0">
              <a:latin typeface="+mn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148064" y="2658443"/>
            <a:ext cx="1728192" cy="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627784" y="2338799"/>
          <a:ext cx="2298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39" name="Equation" r:id="rId6" imgW="2298600" imgH="609480" progId="">
                  <p:embed/>
                </p:oleObj>
              </mc:Choice>
              <mc:Fallback>
                <p:oleObj name="Equation" r:id="rId6" imgW="2298600" imgH="609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338799"/>
                        <a:ext cx="22987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627784" y="548680"/>
          <a:ext cx="14859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40" name="Equation" r:id="rId8" imgW="1485720" imgH="1396800" progId="">
                  <p:embed/>
                </p:oleObj>
              </mc:Choice>
              <mc:Fallback>
                <p:oleObj name="Equation" r:id="rId8" imgW="1485720" imgH="1396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548680"/>
                        <a:ext cx="1485900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627784" y="3356992"/>
          <a:ext cx="1638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41" name="Equation" r:id="rId10" imgW="1638000" imgH="609480" progId="">
                  <p:embed/>
                </p:oleObj>
              </mc:Choice>
              <mc:Fallback>
                <p:oleObj name="Equation" r:id="rId10" imgW="1638000" imgH="609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356992"/>
                        <a:ext cx="16383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627784" y="4139214"/>
          <a:ext cx="9906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42" name="Equation" r:id="rId12" imgW="990360" imgH="1396800" progId="">
                  <p:embed/>
                </p:oleObj>
              </mc:Choice>
              <mc:Fallback>
                <p:oleObj name="Equation" r:id="rId12" imgW="990360" imgH="1396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139214"/>
                        <a:ext cx="990600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6989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1524248" y="692696"/>
          <a:ext cx="3479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42" name="Equation" r:id="rId4" imgW="3479760" imgH="711000" progId="">
                  <p:embed/>
                </p:oleObj>
              </mc:Choice>
              <mc:Fallback>
                <p:oleObj name="Equation" r:id="rId4" imgW="3479760" imgH="711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248" y="692696"/>
                        <a:ext cx="34798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1857" y="76470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(g)</a:t>
            </a:r>
            <a:endParaRPr lang="en-ZA" sz="3600" b="1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5603" y="80607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Law 3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1474316" y="1932006"/>
          <a:ext cx="50419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43" name="Equation" r:id="rId6" imgW="5041800" imgH="711000" progId="">
                  <p:embed/>
                </p:oleObj>
              </mc:Choice>
              <mc:Fallback>
                <p:oleObj name="Equation" r:id="rId6" imgW="5041800" imgH="711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316" y="1932006"/>
                        <a:ext cx="50419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39552" y="200401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(h)</a:t>
            </a:r>
            <a:endParaRPr lang="en-ZA" sz="3600" b="1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200401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Law 4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1508720" y="3149848"/>
          <a:ext cx="5943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44" name="Equation" r:id="rId8" imgW="5943600" imgH="711000" progId="">
                  <p:embed/>
                </p:oleObj>
              </mc:Choice>
              <mc:Fallback>
                <p:oleObj name="Equation" r:id="rId8" imgW="5943600" imgH="711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720" y="3149848"/>
                        <a:ext cx="59436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39552" y="321297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</a:t>
            </a:r>
            <a:r>
              <a:rPr lang="en-ZA" sz="3600" b="1" dirty="0" err="1" smtClean="0">
                <a:latin typeface="+mn-lt"/>
              </a:rPr>
              <a:t>i</a:t>
            </a:r>
            <a:r>
              <a:rPr lang="en-ZA" sz="3600" b="1" dirty="0" smtClean="0">
                <a:latin typeface="+mn-lt"/>
              </a:rPr>
              <a:t>)</a:t>
            </a:r>
            <a:endParaRPr lang="en-ZA" sz="3600" b="1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36296" y="378052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Law 4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/>
          </p:nvPr>
        </p:nvGraphicFramePr>
        <p:xfrm>
          <a:off x="1525984" y="4509120"/>
          <a:ext cx="6502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45" name="Equation" r:id="rId10" imgW="6502320" imgH="711000" progId="">
                  <p:embed/>
                </p:oleObj>
              </mc:Choice>
              <mc:Fallback>
                <p:oleObj name="Equation" r:id="rId10" imgW="6502320" imgH="711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984" y="4509120"/>
                        <a:ext cx="65024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39552" y="4591389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(j)</a:t>
            </a:r>
            <a:endParaRPr lang="en-ZA" sz="3600" b="1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36296" y="5230941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Law 4</a:t>
            </a:r>
            <a:endParaRPr lang="en-ZA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5268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19" grpId="0"/>
      <p:bldP spid="21" grpId="0"/>
      <p:bldP spid="26" grpId="0"/>
      <p:bldP spid="27" grpId="0"/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1547664" y="270893"/>
          <a:ext cx="15748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66" name="Equation" r:id="rId4" imgW="1574640" imgH="1701720" progId="">
                  <p:embed/>
                </p:oleObj>
              </mc:Choice>
              <mc:Fallback>
                <p:oleObj name="Equation" r:id="rId4" imgW="1574640" imgH="1701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70893"/>
                        <a:ext cx="1574800" cy="170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1857" y="76470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(k)</a:t>
            </a:r>
            <a:endParaRPr lang="en-ZA" sz="3600" b="1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08104" y="264320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Law 5</a:t>
            </a:r>
            <a:endParaRPr lang="en-ZA" sz="3600" b="1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0112" y="436510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Law 4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687440" y="4048224"/>
          <a:ext cx="12446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67" name="Equation" r:id="rId6" imgW="1244520" imgH="1396800" progId="">
                  <p:embed/>
                </p:oleObj>
              </mc:Choice>
              <mc:Fallback>
                <p:oleObj name="Equation" r:id="rId6" imgW="1244520" imgH="1396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440" y="4048224"/>
                        <a:ext cx="1244600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551923" y="320722"/>
          <a:ext cx="19939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68" name="Equation" r:id="rId8" imgW="1993680" imgH="1701720" progId="">
                  <p:embed/>
                </p:oleObj>
              </mc:Choice>
              <mc:Fallback>
                <p:oleObj name="Equation" r:id="rId8" imgW="1993680" imgH="1701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923" y="320722"/>
                        <a:ext cx="1993900" cy="170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586088" y="2290440"/>
          <a:ext cx="17780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69" name="Equation" r:id="rId10" imgW="1777680" imgH="1498320" progId="">
                  <p:embed/>
                </p:oleObj>
              </mc:Choice>
              <mc:Fallback>
                <p:oleObj name="Equation" r:id="rId10" imgW="1777680" imgH="1498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088" y="2290440"/>
                        <a:ext cx="1778000" cy="149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4406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9727" y="476672"/>
            <a:ext cx="23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u="sng" dirty="0" smtClean="0">
                <a:latin typeface="+mn-lt"/>
              </a:rPr>
              <a:t>EXAMPLE 7</a:t>
            </a:r>
            <a:endParaRPr lang="en-ZA" sz="3600" b="1" u="sng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054477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>
                <a:latin typeface="+mn-lt"/>
              </a:rPr>
              <a:t>S</a:t>
            </a:r>
            <a:r>
              <a:rPr lang="en-ZA" sz="3600" b="1" dirty="0" smtClean="0">
                <a:latin typeface="+mn-lt"/>
              </a:rPr>
              <a:t>implify </a:t>
            </a:r>
            <a:r>
              <a:rPr lang="en-ZA" sz="3600" b="1" dirty="0">
                <a:latin typeface="+mn-lt"/>
              </a:rPr>
              <a:t>the </a:t>
            </a:r>
            <a:r>
              <a:rPr lang="en-ZA" sz="3600" b="1" dirty="0" smtClean="0">
                <a:latin typeface="+mn-lt"/>
              </a:rPr>
              <a:t>following: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611560" y="1849456"/>
          <a:ext cx="261620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73" name="Equation" r:id="rId4" imgW="2616120" imgH="1587240" progId="">
                  <p:embed/>
                </p:oleObj>
              </mc:Choice>
              <mc:Fallback>
                <p:oleObj name="Equation" r:id="rId4" imgW="2616120" imgH="1587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849456"/>
                        <a:ext cx="2616200" cy="158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491880" y="1849456"/>
          <a:ext cx="4800601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74" name="Equation" r:id="rId6" imgW="4800600" imgH="1587240" progId="">
                  <p:embed/>
                </p:oleObj>
              </mc:Choice>
              <mc:Fallback>
                <p:oleObj name="Equation" r:id="rId6" imgW="4800600" imgH="1587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1849456"/>
                        <a:ext cx="4800601" cy="158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503613" y="3789363"/>
          <a:ext cx="464820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75" name="Equation" r:id="rId8" imgW="4647960" imgH="1587240" progId="">
                  <p:embed/>
                </p:oleObj>
              </mc:Choice>
              <mc:Fallback>
                <p:oleObj name="Equation" r:id="rId8" imgW="4647960" imgH="1587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3789363"/>
                        <a:ext cx="4648200" cy="158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Callout 6"/>
          <p:cNvSpPr/>
          <p:nvPr/>
        </p:nvSpPr>
        <p:spPr>
          <a:xfrm>
            <a:off x="5004048" y="196255"/>
            <a:ext cx="3312368" cy="1588808"/>
          </a:xfrm>
          <a:prstGeom prst="wedgeEllipseCallout">
            <a:avLst>
              <a:gd name="adj1" fmla="val -49799"/>
              <a:gd name="adj2" fmla="val -109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Multiplication between terms break down the base to its prime factors</a:t>
            </a:r>
          </a:p>
        </p:txBody>
      </p:sp>
    </p:spTree>
    <p:extLst>
      <p:ext uri="{BB962C8B-B14F-4D97-AF65-F5344CB8AC3E}">
        <p14:creationId xmlns:p14="http://schemas.microsoft.com/office/powerpoint/2010/main" val="2818465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331640" y="347464"/>
          <a:ext cx="464820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54" name="Equation" r:id="rId4" imgW="4647960" imgH="1587240" progId="">
                  <p:embed/>
                </p:oleObj>
              </mc:Choice>
              <mc:Fallback>
                <p:oleObj name="Equation" r:id="rId4" imgW="4647960" imgH="1587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47464"/>
                        <a:ext cx="4648200" cy="158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331640" y="2060848"/>
          <a:ext cx="334010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55" name="Equation" r:id="rId6" imgW="3340080" imgH="1587240" progId="">
                  <p:embed/>
                </p:oleObj>
              </mc:Choice>
              <mc:Fallback>
                <p:oleObj name="Equation" r:id="rId6" imgW="3340080" imgH="1587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060848"/>
                        <a:ext cx="3340100" cy="158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331640" y="3861048"/>
          <a:ext cx="6057901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56" name="Equation" r:id="rId8" imgW="6057720" imgH="761760" progId="">
                  <p:embed/>
                </p:oleObj>
              </mc:Choice>
              <mc:Fallback>
                <p:oleObj name="Equation" r:id="rId8" imgW="6057720" imgH="761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861048"/>
                        <a:ext cx="6057901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359396" y="4869160"/>
          <a:ext cx="4076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57" name="Equation" r:id="rId10" imgW="4076640" imgH="761760" progId="">
                  <p:embed/>
                </p:oleObj>
              </mc:Choice>
              <mc:Fallback>
                <p:oleObj name="Equation" r:id="rId10" imgW="4076640" imgH="761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9396" y="4869160"/>
                        <a:ext cx="40767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580112" y="4869160"/>
          <a:ext cx="1905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58" name="Equation" r:id="rId12" imgW="1904760" imgH="761760" progId="">
                  <p:embed/>
                </p:oleObj>
              </mc:Choice>
              <mc:Fallback>
                <p:oleObj name="Equation" r:id="rId12" imgW="1904760" imgH="761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4869160"/>
                        <a:ext cx="19050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7664648" y="4725144"/>
          <a:ext cx="9398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59" name="Equation" r:id="rId14" imgW="939600" imgH="1168200" progId="">
                  <p:embed/>
                </p:oleObj>
              </mc:Choice>
              <mc:Fallback>
                <p:oleObj name="Equation" r:id="rId14" imgW="939600" imgH="1168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648" y="4725144"/>
                        <a:ext cx="939800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3294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9727" y="260648"/>
            <a:ext cx="23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u="sng" dirty="0" smtClean="0">
                <a:latin typeface="+mn-lt"/>
              </a:rPr>
              <a:t>EXAMPLE 8</a:t>
            </a:r>
            <a:endParaRPr lang="en-ZA" sz="3600" b="1" u="sng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838453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>
                <a:latin typeface="+mn-lt"/>
              </a:rPr>
              <a:t>S</a:t>
            </a:r>
            <a:r>
              <a:rPr lang="en-ZA" sz="3600" b="1" dirty="0" smtClean="0">
                <a:latin typeface="+mn-lt"/>
              </a:rPr>
              <a:t>implify </a:t>
            </a:r>
            <a:r>
              <a:rPr lang="en-ZA" sz="3600" b="1" dirty="0">
                <a:latin typeface="+mn-lt"/>
              </a:rPr>
              <a:t>the </a:t>
            </a:r>
            <a:r>
              <a:rPr lang="en-ZA" sz="3600" b="1" dirty="0" smtClean="0">
                <a:latin typeface="+mn-lt"/>
              </a:rPr>
              <a:t>following: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611560" y="1484784"/>
          <a:ext cx="27305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63" name="Equation" r:id="rId4" imgW="2730240" imgH="1485720" progId="">
                  <p:embed/>
                </p:oleObj>
              </mc:Choice>
              <mc:Fallback>
                <p:oleObj name="Equation" r:id="rId4" imgW="2730240" imgH="1485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484784"/>
                        <a:ext cx="2730500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851920" y="1481460"/>
          <a:ext cx="375920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64" name="Equation" r:id="rId6" imgW="3759120" imgH="1587240" progId="">
                  <p:embed/>
                </p:oleObj>
              </mc:Choice>
              <mc:Fallback>
                <p:oleObj name="Equation" r:id="rId6" imgW="3759120" imgH="1587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1481460"/>
                        <a:ext cx="3759200" cy="158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851920" y="3068960"/>
          <a:ext cx="293370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65" name="Equation" r:id="rId8" imgW="2933640" imgH="1587240" progId="">
                  <p:embed/>
                </p:oleObj>
              </mc:Choice>
              <mc:Fallback>
                <p:oleObj name="Equation" r:id="rId8" imgW="2933640" imgH="1587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3068960"/>
                        <a:ext cx="2933700" cy="158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851920" y="4652963"/>
          <a:ext cx="14351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66" name="Equation" r:id="rId10" imgW="1434960" imgH="1168200" progId="">
                  <p:embed/>
                </p:oleObj>
              </mc:Choice>
              <mc:Fallback>
                <p:oleObj name="Equation" r:id="rId10" imgW="1434960" imgH="1168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4652963"/>
                        <a:ext cx="1435100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652120" y="4708872"/>
          <a:ext cx="21590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67" name="Equation" r:id="rId12" imgW="2158920" imgH="1168200" progId="">
                  <p:embed/>
                </p:oleObj>
              </mc:Choice>
              <mc:Fallback>
                <p:oleObj name="Equation" r:id="rId12" imgW="2158920" imgH="1168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708872"/>
                        <a:ext cx="2159000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Callout 8"/>
          <p:cNvSpPr/>
          <p:nvPr/>
        </p:nvSpPr>
        <p:spPr>
          <a:xfrm>
            <a:off x="4932041" y="116632"/>
            <a:ext cx="3188940" cy="1364828"/>
          </a:xfrm>
          <a:prstGeom prst="wedgeEllipseCallout">
            <a:avLst>
              <a:gd name="adj1" fmla="val -49799"/>
              <a:gd name="adj2" fmla="val -109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Plus or minus  between the terms factorise before you simplify</a:t>
            </a:r>
          </a:p>
        </p:txBody>
      </p:sp>
    </p:spTree>
    <p:extLst>
      <p:ext uri="{BB962C8B-B14F-4D97-AF65-F5344CB8AC3E}">
        <p14:creationId xmlns:p14="http://schemas.microsoft.com/office/powerpoint/2010/main" val="1589806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9727" y="260648"/>
            <a:ext cx="23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u="sng" dirty="0" smtClean="0">
                <a:latin typeface="+mn-lt"/>
              </a:rPr>
              <a:t>EXAMPLE </a:t>
            </a:r>
            <a:endParaRPr lang="en-ZA" sz="3600" b="1" u="sng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838453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>
                <a:latin typeface="+mn-lt"/>
              </a:rPr>
              <a:t>S</a:t>
            </a:r>
            <a:r>
              <a:rPr lang="en-ZA" sz="3600" b="1" dirty="0" smtClean="0">
                <a:latin typeface="+mn-lt"/>
              </a:rPr>
              <a:t>implify </a:t>
            </a:r>
            <a:r>
              <a:rPr lang="en-ZA" sz="3600" b="1" dirty="0">
                <a:latin typeface="+mn-lt"/>
              </a:rPr>
              <a:t>the </a:t>
            </a:r>
            <a:r>
              <a:rPr lang="en-ZA" sz="3600" b="1" dirty="0" smtClean="0">
                <a:latin typeface="+mn-lt"/>
              </a:rPr>
              <a:t>following: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634504" y="1638548"/>
          <a:ext cx="3073400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45" name="Equation" r:id="rId4" imgW="3073320" imgH="2222280" progId="">
                  <p:embed/>
                </p:oleObj>
              </mc:Choice>
              <mc:Fallback>
                <p:oleObj name="Equation" r:id="rId4" imgW="3073320" imgH="2222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504" y="1638548"/>
                        <a:ext cx="3073400" cy="222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139952" y="1628800"/>
          <a:ext cx="27686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46" name="Equation" r:id="rId6" imgW="2768400" imgH="1828800" progId="">
                  <p:embed/>
                </p:oleObj>
              </mc:Choice>
              <mc:Fallback>
                <p:oleObj name="Equation" r:id="rId6" imgW="2768400" imgH="182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1628800"/>
                        <a:ext cx="2768600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4141564" y="3645024"/>
          <a:ext cx="28067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47" name="Equation" r:id="rId8" imgW="2806560" imgH="1676160" progId="">
                  <p:embed/>
                </p:oleObj>
              </mc:Choice>
              <mc:Fallback>
                <p:oleObj name="Equation" r:id="rId8" imgW="2806560" imgH="1676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564" y="3645024"/>
                        <a:ext cx="28067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6420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835696" y="481907"/>
          <a:ext cx="1930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26" name="Equation" r:id="rId4" imgW="1930320" imgH="419040" progId="">
                  <p:embed/>
                </p:oleObj>
              </mc:Choice>
              <mc:Fallback>
                <p:oleObj name="Equation" r:id="rId4" imgW="1930320" imgH="41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81907"/>
                        <a:ext cx="19304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60343" y="33265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(c)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709316" y="1080866"/>
          <a:ext cx="1206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27" name="Equation" r:id="rId6" imgW="1206360" imgH="571320" progId="">
                  <p:embed/>
                </p:oleObj>
              </mc:Choice>
              <mc:Fallback>
                <p:oleObj name="Equation" r:id="rId6" imgW="1206360" imgH="57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316" y="1080866"/>
                        <a:ext cx="12065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5724128" y="553915"/>
          <a:ext cx="342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28" name="Equation" r:id="rId8" imgW="342720" imgH="304560" progId="">
                  <p:embed/>
                </p:oleObj>
              </mc:Choice>
              <mc:Fallback>
                <p:oleObj name="Equation" r:id="rId8" imgW="342720" imgH="304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553915"/>
                        <a:ext cx="3429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76767" y="356463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(d)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5364088" y="1057971"/>
          <a:ext cx="914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29" name="Equation" r:id="rId10" imgW="914400" imgH="571320" progId="">
                  <p:embed/>
                </p:oleObj>
              </mc:Choice>
              <mc:Fallback>
                <p:oleObj name="Equation" r:id="rId10" imgW="914400" imgH="57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057971"/>
                        <a:ext cx="9144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03692" y="1778051"/>
            <a:ext cx="23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u="sng" dirty="0" smtClean="0">
                <a:latin typeface="+mn-lt"/>
              </a:rPr>
              <a:t>EXAMPLE 2</a:t>
            </a:r>
            <a:endParaRPr lang="en-ZA" sz="3600" b="1" u="sng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9592" y="235585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Expand </a:t>
            </a:r>
            <a:r>
              <a:rPr lang="en-ZA" sz="3600" b="1" dirty="0">
                <a:latin typeface="+mn-lt"/>
              </a:rPr>
              <a:t>the </a:t>
            </a:r>
            <a:r>
              <a:rPr lang="en-ZA" sz="3600" b="1" dirty="0" smtClean="0">
                <a:latin typeface="+mn-lt"/>
              </a:rPr>
              <a:t>following: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1835696" y="3002187"/>
          <a:ext cx="736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30" name="Equation" r:id="rId12" imgW="736560" imgH="571320" progId="">
                  <p:embed/>
                </p:oleObj>
              </mc:Choice>
              <mc:Fallback>
                <p:oleObj name="Equation" r:id="rId12" imgW="736560" imgH="57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002187"/>
                        <a:ext cx="7366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899592" y="3029519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(a)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1403648" y="3789040"/>
          <a:ext cx="3073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31" name="Equation" r:id="rId14" imgW="3073320" imgH="406080" progId="">
                  <p:embed/>
                </p:oleObj>
              </mc:Choice>
              <mc:Fallback>
                <p:oleObj name="Equation" r:id="rId14" imgW="3073320" imgH="406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789040"/>
                        <a:ext cx="3073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/>
          </p:nvPr>
        </p:nvGraphicFramePr>
        <p:xfrm>
          <a:off x="1751608" y="4437112"/>
          <a:ext cx="10922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32" name="Equation" r:id="rId16" imgW="1091880" imgH="672840" progId="">
                  <p:embed/>
                </p:oleObj>
              </mc:Choice>
              <mc:Fallback>
                <p:oleObj name="Equation" r:id="rId16" imgW="1091880" imgH="672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608" y="4437112"/>
                        <a:ext cx="10922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922536" y="4489472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(b)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1475656" y="5284564"/>
          <a:ext cx="6400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33" name="Equation" r:id="rId18" imgW="6400800" imgH="520560" progId="">
                  <p:embed/>
                </p:oleObj>
              </mc:Choice>
              <mc:Fallback>
                <p:oleObj name="Equation" r:id="rId18" imgW="6400800" imgH="520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284564"/>
                        <a:ext cx="64008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4015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2" grpId="0"/>
      <p:bldP spid="24" grpId="0"/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907704" y="476672"/>
          <a:ext cx="28067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66" name="Equation" r:id="rId4" imgW="2806560" imgH="1676160" progId="">
                  <p:embed/>
                </p:oleObj>
              </mc:Choice>
              <mc:Fallback>
                <p:oleObj name="Equation" r:id="rId4" imgW="2806560" imgH="1676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476672"/>
                        <a:ext cx="28067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984896" y="2375024"/>
          <a:ext cx="1651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67" name="Equation" r:id="rId6" imgW="1650960" imgH="1269720" progId="">
                  <p:embed/>
                </p:oleObj>
              </mc:Choice>
              <mc:Fallback>
                <p:oleObj name="Equation" r:id="rId6" imgW="1650960" imgH="1269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896" y="2375024"/>
                        <a:ext cx="1651000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979712" y="3933056"/>
          <a:ext cx="7112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68" name="Equation" r:id="rId8" imgW="711000" imgH="1168200" progId="">
                  <p:embed/>
                </p:oleObj>
              </mc:Choice>
              <mc:Fallback>
                <p:oleObj name="Equation" r:id="rId8" imgW="711000" imgH="1168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933056"/>
                        <a:ext cx="711200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81049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478413"/>
            <a:ext cx="529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u="sng" dirty="0" smtClean="0">
                <a:latin typeface="+mn-lt"/>
              </a:rPr>
              <a:t>LINEAR EQUATIONS</a:t>
            </a:r>
            <a:endParaRPr lang="en-ZA" sz="3600" b="1" u="sng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152422"/>
            <a:ext cx="82089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>
                <a:latin typeface="+mn-lt"/>
              </a:rPr>
              <a:t>In </a:t>
            </a:r>
            <a:r>
              <a:rPr lang="en-ZA" sz="3600" b="1" dirty="0" smtClean="0">
                <a:latin typeface="+mn-lt"/>
              </a:rPr>
              <a:t>a LINEAR </a:t>
            </a:r>
            <a:r>
              <a:rPr lang="en-ZA" sz="3600" b="1" dirty="0">
                <a:latin typeface="+mn-lt"/>
              </a:rPr>
              <a:t>equation, the </a:t>
            </a:r>
            <a:r>
              <a:rPr lang="en-ZA" sz="3600" b="1" dirty="0" smtClean="0">
                <a:latin typeface="+mn-lt"/>
              </a:rPr>
              <a:t>highest exponent of the variable is ONE </a:t>
            </a:r>
          </a:p>
          <a:p>
            <a:r>
              <a:rPr lang="en-ZA" sz="3600" b="1" dirty="0" smtClean="0">
                <a:latin typeface="+mn-lt"/>
              </a:rPr>
              <a:t>(To solve- bring the variables to the LHS and numbers to the RHS)</a:t>
            </a:r>
          </a:p>
          <a:p>
            <a:r>
              <a:rPr lang="en-ZA" sz="3200" b="1" dirty="0" smtClean="0">
                <a:solidFill>
                  <a:srgbClr val="FF0000"/>
                </a:solidFill>
                <a:latin typeface="+mn-lt"/>
              </a:rPr>
              <a:t> Example : </a:t>
            </a:r>
          </a:p>
          <a:p>
            <a:r>
              <a:rPr lang="en-ZA" sz="3200" b="1" dirty="0" smtClean="0">
                <a:solidFill>
                  <a:srgbClr val="FF0000"/>
                </a:solidFill>
                <a:latin typeface="+mn-lt"/>
              </a:rPr>
              <a:t> Solve for x</a:t>
            </a:r>
            <a:endParaRPr lang="en-ZA" sz="32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455512"/>
              </p:ext>
            </p:extLst>
          </p:nvPr>
        </p:nvGraphicFramePr>
        <p:xfrm>
          <a:off x="2555776" y="4418538"/>
          <a:ext cx="2964383" cy="638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73" name="Equation" r:id="rId4" imgW="838080" imgH="203040" progId="Equation.3">
                  <p:embed/>
                </p:oleObj>
              </mc:Choice>
              <mc:Fallback>
                <p:oleObj name="Equation" r:id="rId4" imgW="8380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776" y="4418538"/>
                        <a:ext cx="2964383" cy="638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935" y="4937657"/>
            <a:ext cx="1293169" cy="579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9992" y="5398271"/>
            <a:ext cx="1020167" cy="55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19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9552" y="62068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: </a:t>
            </a:r>
          </a:p>
          <a:p>
            <a:r>
              <a:rPr lang="en-Z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Solve for x</a:t>
            </a:r>
            <a:endParaRPr lang="en-Z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654490"/>
              </p:ext>
            </p:extLst>
          </p:nvPr>
        </p:nvGraphicFramePr>
        <p:xfrm>
          <a:off x="4514850" y="35321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46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532188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782645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47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624" y="1955469"/>
            <a:ext cx="2847113" cy="1048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3688" y="4030552"/>
            <a:ext cx="3403558" cy="5505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3688" y="4746746"/>
            <a:ext cx="3024336" cy="5544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7604" y="5377102"/>
            <a:ext cx="2210687" cy="5721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95021" y="6073612"/>
            <a:ext cx="1761670" cy="523740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5004048" y="196255"/>
            <a:ext cx="3312368" cy="1588808"/>
          </a:xfrm>
          <a:prstGeom prst="wedgeEllipseCallout">
            <a:avLst>
              <a:gd name="adj1" fmla="val -49799"/>
              <a:gd name="adj2" fmla="val -109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If there is a fraction in an equation, get rid of the fraction by multiplying each term with the LCD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9592" y="3004406"/>
            <a:ext cx="4433992" cy="969936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402381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478413"/>
            <a:ext cx="529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u="sng" dirty="0" smtClean="0">
                <a:latin typeface="+mn-lt"/>
              </a:rPr>
              <a:t> QUADRATIC EQUATIONS</a:t>
            </a:r>
            <a:endParaRPr lang="en-ZA" sz="3600" b="1" u="sng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487" y="1268760"/>
            <a:ext cx="8230961" cy="2673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b="1" dirty="0"/>
              <a:t>In a </a:t>
            </a:r>
            <a:r>
              <a:rPr lang="en-ZA" sz="2800" b="1" dirty="0" smtClean="0"/>
              <a:t>QUADRATIC </a:t>
            </a:r>
            <a:r>
              <a:rPr lang="en-ZA" sz="2800" b="1" dirty="0"/>
              <a:t>equation, the highest exponent of the variable is </a:t>
            </a:r>
            <a:r>
              <a:rPr lang="en-ZA" sz="2800" b="1" dirty="0" smtClean="0"/>
              <a:t>TWO </a:t>
            </a:r>
            <a:endParaRPr lang="en-ZA" sz="2800" b="1" dirty="0"/>
          </a:p>
          <a:p>
            <a:r>
              <a:rPr lang="en-ZA" sz="2800" b="1" dirty="0"/>
              <a:t>(To solve- bring </a:t>
            </a:r>
            <a:r>
              <a:rPr lang="en-ZA" sz="2800" b="1" dirty="0" smtClean="0"/>
              <a:t>everything to </a:t>
            </a:r>
            <a:r>
              <a:rPr lang="en-ZA" sz="2800" b="1" dirty="0"/>
              <a:t>the LHS and </a:t>
            </a:r>
            <a:r>
              <a:rPr lang="en-ZA" sz="2800" b="1" dirty="0" smtClean="0"/>
              <a:t>make RHS equal to zero then Factorise)</a:t>
            </a:r>
            <a:endParaRPr lang="en-ZA" sz="2800" b="1" dirty="0"/>
          </a:p>
          <a:p>
            <a:r>
              <a:rPr lang="en-ZA" sz="2800" b="1" dirty="0">
                <a:solidFill>
                  <a:srgbClr val="FF0000"/>
                </a:solidFill>
              </a:rPr>
              <a:t> Example : </a:t>
            </a:r>
          </a:p>
          <a:p>
            <a:r>
              <a:rPr lang="en-ZA" sz="2800" b="1" dirty="0">
                <a:solidFill>
                  <a:srgbClr val="FF0000"/>
                </a:solidFill>
              </a:rPr>
              <a:t> Solve for x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168" y="3861048"/>
            <a:ext cx="3029403" cy="5967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4437112"/>
            <a:ext cx="2761537" cy="5565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4993702"/>
            <a:ext cx="2952328" cy="4606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1291" y="5529654"/>
            <a:ext cx="4243621" cy="4913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3808" y="6065035"/>
            <a:ext cx="1455083" cy="50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71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478413"/>
            <a:ext cx="529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u="sng" dirty="0" smtClean="0">
                <a:latin typeface="+mn-lt"/>
              </a:rPr>
              <a:t> QUADRATIC EQUATIONS</a:t>
            </a:r>
            <a:endParaRPr lang="en-ZA" sz="3600" b="1" u="sng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412776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b="1" dirty="0" smtClean="0">
                <a:solidFill>
                  <a:srgbClr val="FF0000"/>
                </a:solidFill>
              </a:rPr>
              <a:t>Example </a:t>
            </a:r>
            <a:r>
              <a:rPr lang="en-ZA" sz="2800" b="1" dirty="0">
                <a:solidFill>
                  <a:srgbClr val="FF0000"/>
                </a:solidFill>
              </a:rPr>
              <a:t>: </a:t>
            </a:r>
          </a:p>
          <a:p>
            <a:r>
              <a:rPr lang="en-ZA" sz="2800" b="1" dirty="0">
                <a:solidFill>
                  <a:srgbClr val="FF0000"/>
                </a:solidFill>
              </a:rPr>
              <a:t> Solve for 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244" y="2420888"/>
            <a:ext cx="4091566" cy="699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3174766"/>
            <a:ext cx="3598671" cy="542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303" y="3789040"/>
            <a:ext cx="4432769" cy="497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4358604"/>
            <a:ext cx="2827812" cy="94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50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476672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b="1" dirty="0" smtClean="0"/>
              <a:t>If you cannot factorise use the quadratic formula</a:t>
            </a:r>
            <a:endParaRPr lang="en-ZA" sz="2800" b="1" dirty="0"/>
          </a:p>
          <a:p>
            <a:r>
              <a:rPr lang="en-ZA" sz="2800" b="1" dirty="0">
                <a:solidFill>
                  <a:srgbClr val="FF0000"/>
                </a:solidFill>
              </a:rPr>
              <a:t> </a:t>
            </a:r>
            <a:r>
              <a:rPr lang="en-ZA" sz="2800" b="1" dirty="0" smtClean="0">
                <a:solidFill>
                  <a:srgbClr val="FF0000"/>
                </a:solidFill>
              </a:rPr>
              <a:t>Example </a:t>
            </a:r>
            <a:r>
              <a:rPr lang="en-ZA" sz="2800" b="1" dirty="0">
                <a:solidFill>
                  <a:srgbClr val="FF0000"/>
                </a:solidFill>
              </a:rPr>
              <a:t>: </a:t>
            </a:r>
          </a:p>
          <a:p>
            <a:r>
              <a:rPr lang="en-ZA" sz="2800" b="1" dirty="0">
                <a:solidFill>
                  <a:srgbClr val="FF0000"/>
                </a:solidFill>
              </a:rPr>
              <a:t> Solve for x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283675"/>
              </p:ext>
            </p:extLst>
          </p:nvPr>
        </p:nvGraphicFramePr>
        <p:xfrm>
          <a:off x="2060848" y="1772816"/>
          <a:ext cx="2472378" cy="535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69" r:id="rId4" imgW="1143000" imgH="254000" progId="Equation.DSMT4">
                  <p:embed/>
                </p:oleObj>
              </mc:Choice>
              <mc:Fallback>
                <p:oleObj r:id="rId4" imgW="11430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848" y="1772816"/>
                        <a:ext cx="2472378" cy="5356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11560" y="2132856"/>
                <a:ext cx="439476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0">
                          <a:latin typeface="Cambria Math" panose="02040503050406030204" pitchFamily="18" charset="0"/>
                        </a:rPr>
                        <m:t>−3−9=0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132856"/>
                <a:ext cx="4394762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66699" y="2492896"/>
                <a:ext cx="25773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0">
                          <a:latin typeface="Cambria Math" panose="02040503050406030204" pitchFamily="18" charset="0"/>
                        </a:rPr>
                        <m:t>−12=0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699" y="2492896"/>
                <a:ext cx="2577309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95736" y="3284984"/>
                <a:ext cx="3384376" cy="882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i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284984"/>
                <a:ext cx="3384376" cy="88274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276128" y="2852936"/>
                <a:ext cx="34199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 smtClean="0"/>
                  <a:t>a = </a:t>
                </a:r>
                <a14:m>
                  <m:oMath xmlns:m="http://schemas.openxmlformats.org/officeDocument/2006/math">
                    <m:r>
                      <a:rPr lang="en-GB" sz="24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=−1   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=−12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128" y="2852936"/>
                <a:ext cx="3419975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2674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884583" y="4149080"/>
                <a:ext cx="3775649" cy="958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−(−1)±</m:t>
                          </m:r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−4(2)(−12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d>
                            <m:dPr>
                              <m:begChr m:val="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0">
                                  <a:latin typeface="Cambria Math" panose="02040503050406030204" pitchFamily="18" charset="0"/>
                                </a:rPr>
                                <m:t>2(2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583" y="4149080"/>
                <a:ext cx="3775649" cy="958532"/>
              </a:xfrm>
              <a:prstGeom prst="rect">
                <a:avLst/>
              </a:prstGeom>
              <a:blipFill rotWithShape="0">
                <a:blip r:embed="rId10"/>
                <a:stretch>
                  <a:fillRect r="-172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913912" y="5013176"/>
                <a:ext cx="1298048" cy="866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1±</m:t>
                          </m:r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0">
                                  <a:latin typeface="Cambria Math" panose="02040503050406030204" pitchFamily="18" charset="0"/>
                                </a:rPr>
                                <m:t>97</m:t>
                              </m:r>
                            </m:e>
                          </m:rad>
                        </m:num>
                        <m:den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912" y="5013176"/>
                <a:ext cx="1298048" cy="866969"/>
              </a:xfrm>
              <a:prstGeom prst="rect">
                <a:avLst/>
              </a:prstGeom>
              <a:blipFill rotWithShape="0">
                <a:blip r:embed="rId11"/>
                <a:stretch>
                  <a:fillRect r="-13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483769" y="5949280"/>
                <a:ext cx="32565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0">
                          <a:latin typeface="Cambria Math" panose="02040503050406030204" pitchFamily="18" charset="0"/>
                        </a:rPr>
                        <m:t>2,71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GB" sz="2400" i="0">
                          <a:latin typeface="Cambria Math" panose="02040503050406030204" pitchFamily="18" charset="0"/>
                        </a:rPr>
                        <m:t>−2,21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9" y="5949280"/>
                <a:ext cx="3256500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8896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5" grpId="0"/>
      <p:bldP spid="17" grpId="0"/>
      <p:bldP spid="21" grpId="0"/>
      <p:bldP spid="22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478413"/>
            <a:ext cx="529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u="sng" dirty="0">
                <a:latin typeface="+mn-lt"/>
              </a:rPr>
              <a:t>EXPONENTIAL </a:t>
            </a:r>
            <a:r>
              <a:rPr lang="en-ZA" sz="3600" b="1" u="sng" dirty="0" smtClean="0">
                <a:latin typeface="+mn-lt"/>
              </a:rPr>
              <a:t>EQUATIONS</a:t>
            </a:r>
            <a:endParaRPr lang="en-ZA" sz="3600" b="1" u="sng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152422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>
                <a:latin typeface="+mn-lt"/>
              </a:rPr>
              <a:t>In an exponential equation, the exponent is the unknown.</a:t>
            </a:r>
          </a:p>
          <a:p>
            <a:r>
              <a:rPr lang="en-ZA" sz="3600" b="1" dirty="0">
                <a:latin typeface="+mn-lt"/>
              </a:rPr>
              <a:t>For example, the equation   </a:t>
            </a:r>
            <a:r>
              <a:rPr lang="en-ZA" sz="3600" b="1" dirty="0" smtClean="0">
                <a:latin typeface="+mn-lt"/>
              </a:rPr>
              <a:t>           is </a:t>
            </a:r>
            <a:r>
              <a:rPr lang="en-ZA" sz="3600" b="1" dirty="0">
                <a:latin typeface="+mn-lt"/>
              </a:rPr>
              <a:t>called an exponential equation because the unknown variable is the exponent. Clearly, the solution to this equation is   </a:t>
            </a:r>
            <a:r>
              <a:rPr lang="en-ZA" sz="3600" b="1" dirty="0" smtClean="0">
                <a:latin typeface="+mn-lt"/>
              </a:rPr>
              <a:t>         </a:t>
            </a:r>
          </a:p>
          <a:p>
            <a:r>
              <a:rPr lang="en-ZA" sz="3600" b="1" dirty="0">
                <a:latin typeface="+mn-lt"/>
              </a:rPr>
              <a:t> </a:t>
            </a:r>
            <a:r>
              <a:rPr lang="en-ZA" sz="3600" b="1" dirty="0" smtClean="0">
                <a:latin typeface="+mn-lt"/>
              </a:rPr>
              <a:t>         because            . 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781675" y="2247528"/>
          <a:ext cx="1130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71" name="Equation" r:id="rId4" imgW="1130040" imgH="533160" progId="">
                  <p:embed/>
                </p:oleObj>
              </mc:Choice>
              <mc:Fallback>
                <p:oleObj name="Equation" r:id="rId4" imgW="1130040" imgH="533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2247528"/>
                        <a:ext cx="11303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73956" y="4598268"/>
          <a:ext cx="901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72" name="Equation" r:id="rId6" imgW="901440" imgH="342720" progId="">
                  <p:embed/>
                </p:oleObj>
              </mc:Choice>
              <mc:Fallback>
                <p:oleObj name="Equation" r:id="rId6" imgW="901440" imgH="342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956" y="4598268"/>
                        <a:ext cx="901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348484" y="4437112"/>
          <a:ext cx="1079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73" name="Equation" r:id="rId8" imgW="1079280" imgH="533160" progId="">
                  <p:embed/>
                </p:oleObj>
              </mc:Choice>
              <mc:Fallback>
                <p:oleObj name="Equation" r:id="rId8" imgW="1079280" imgH="533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484" y="4437112"/>
                        <a:ext cx="10795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812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3839" y="347464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Getting </a:t>
            </a:r>
            <a:r>
              <a:rPr lang="en-ZA" sz="3600" b="1" dirty="0">
                <a:latin typeface="+mn-lt"/>
              </a:rPr>
              <a:t>the bases on both sides of the equation to be the same and then equating the exponents will solve the equation as follows</a:t>
            </a:r>
            <a:r>
              <a:rPr lang="en-ZA" sz="3600" b="1" dirty="0" smtClean="0">
                <a:latin typeface="+mn-lt"/>
              </a:rPr>
              <a:t>: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403648" y="2852936"/>
          <a:ext cx="1397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117" name="Equation" r:id="rId4" imgW="1396800" imgH="660240" progId="">
                  <p:embed/>
                </p:oleObj>
              </mc:Choice>
              <mc:Fallback>
                <p:oleObj name="Equation" r:id="rId4" imgW="1396800" imgH="660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852936"/>
                        <a:ext cx="13970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971600" y="3848720"/>
          <a:ext cx="2273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118" name="Equation" r:id="rId6" imgW="2273040" imgH="660240" progId="">
                  <p:embed/>
                </p:oleObj>
              </mc:Choice>
              <mc:Fallback>
                <p:oleObj name="Equation" r:id="rId6" imgW="2273040" imgH="660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848720"/>
                        <a:ext cx="22733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259632" y="5081602"/>
          <a:ext cx="1536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119" name="Equation" r:id="rId8" imgW="1536480" imgH="419040" progId="">
                  <p:embed/>
                </p:oleObj>
              </mc:Choice>
              <mc:Fallback>
                <p:oleObj name="Equation" r:id="rId8" imgW="1536480" imgH="41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5081602"/>
                        <a:ext cx="15367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35190" y="3934797"/>
            <a:ext cx="3773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(Write 9 to base 3)</a:t>
            </a:r>
            <a:endParaRPr lang="en-ZA" sz="3600" b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35190" y="4888183"/>
            <a:ext cx="3917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(Equate exponents)</a:t>
            </a:r>
            <a:endParaRPr lang="en-ZA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3219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9726" y="260648"/>
            <a:ext cx="285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u="sng" dirty="0" smtClean="0">
                <a:latin typeface="+mn-lt"/>
              </a:rPr>
              <a:t>EXAMPLE 10</a:t>
            </a:r>
            <a:endParaRPr lang="en-ZA" sz="3600" b="1" u="sng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83845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>
                <a:latin typeface="+mn-lt"/>
              </a:rPr>
              <a:t>Solve for </a:t>
            </a:r>
            <a:r>
              <a:rPr lang="en-ZA" sz="36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ZA" sz="3600" b="1" dirty="0" smtClean="0">
                <a:latin typeface="+mn-lt"/>
              </a:rPr>
              <a:t>: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1624856" y="1544464"/>
          <a:ext cx="1651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98" name="Equation" r:id="rId4" imgW="1650960" imgH="660240" progId="">
                  <p:embed/>
                </p:oleObj>
              </mc:Choice>
              <mc:Fallback>
                <p:oleObj name="Equation" r:id="rId4" imgW="1650960" imgH="660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856" y="1544464"/>
                        <a:ext cx="16510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8085" y="1628800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(a)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303163" y="2552576"/>
          <a:ext cx="2044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99" name="Equation" r:id="rId6" imgW="2044440" imgH="660240" progId="">
                  <p:embed/>
                </p:oleObj>
              </mc:Choice>
              <mc:Fallback>
                <p:oleObj name="Equation" r:id="rId6" imgW="2044440" imgH="660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163" y="2552576"/>
                        <a:ext cx="20447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557338" y="3681413"/>
          <a:ext cx="1536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500" name="Equation" r:id="rId8" imgW="1536480" imgH="419040" progId="">
                  <p:embed/>
                </p:oleObj>
              </mc:Choice>
              <mc:Fallback>
                <p:oleObj name="Equation" r:id="rId8" imgW="1536480" imgH="41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8" y="3681413"/>
                        <a:ext cx="15367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5708650" y="1557338"/>
          <a:ext cx="1384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501" name="Equation" r:id="rId10" imgW="1384200" imgH="660240" progId="">
                  <p:embed/>
                </p:oleObj>
              </mc:Choice>
              <mc:Fallback>
                <p:oleObj name="Equation" r:id="rId10" imgW="1384200" imgH="660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557338"/>
                        <a:ext cx="13843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427984" y="164112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(b)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5272088" y="2565400"/>
          <a:ext cx="20066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502" name="Equation" r:id="rId12" imgW="2006280" imgH="660240" progId="">
                  <p:embed/>
                </p:oleObj>
              </mc:Choice>
              <mc:Fallback>
                <p:oleObj name="Equation" r:id="rId12" imgW="2006280" imgH="660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088" y="2565400"/>
                        <a:ext cx="20066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5526088" y="3694113"/>
          <a:ext cx="1498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503" name="Equation" r:id="rId14" imgW="1498320" imgH="419040" progId="">
                  <p:embed/>
                </p:oleObj>
              </mc:Choice>
              <mc:Fallback>
                <p:oleObj name="Equation" r:id="rId14" imgW="1498320" imgH="41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088" y="3694113"/>
                        <a:ext cx="14986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5937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2" grpId="0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1778000" y="404664"/>
          <a:ext cx="1346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23" name="Equation" r:id="rId4" imgW="1346040" imgH="660240" progId="">
                  <p:embed/>
                </p:oleObj>
              </mc:Choice>
              <mc:Fallback>
                <p:oleObj name="Equation" r:id="rId4" imgW="1346040" imgH="660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404664"/>
                        <a:ext cx="13462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8085" y="48954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(c)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303163" y="1413322"/>
          <a:ext cx="2044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24" name="Equation" r:id="rId6" imgW="2044440" imgH="660240" progId="">
                  <p:embed/>
                </p:oleObj>
              </mc:Choice>
              <mc:Fallback>
                <p:oleObj name="Equation" r:id="rId6" imgW="2044440" imgH="660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163" y="1413322"/>
                        <a:ext cx="20447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576388" y="2541439"/>
          <a:ext cx="1498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25" name="Equation" r:id="rId8" imgW="1498320" imgH="419040" progId="">
                  <p:embed/>
                </p:oleObj>
              </mc:Choice>
              <mc:Fallback>
                <p:oleObj name="Equation" r:id="rId8" imgW="1498320" imgH="41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2541439"/>
                        <a:ext cx="14986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5263852" y="404664"/>
          <a:ext cx="2476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26" name="Equation" r:id="rId10" imgW="2476440" imgH="660240" progId="">
                  <p:embed/>
                </p:oleObj>
              </mc:Choice>
              <mc:Fallback>
                <p:oleObj name="Equation" r:id="rId10" imgW="2476440" imgH="660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3852" y="404664"/>
                        <a:ext cx="24765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427984" y="50187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(d)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5153620" y="1341289"/>
          <a:ext cx="2298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27" name="Equation" r:id="rId12" imgW="2298600" imgH="660240" progId="">
                  <p:embed/>
                </p:oleObj>
              </mc:Choice>
              <mc:Fallback>
                <p:oleObj name="Equation" r:id="rId12" imgW="2298600" imgH="660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620" y="1341289"/>
                        <a:ext cx="22987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759920" y="2304902"/>
          <a:ext cx="2692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28" name="Equation" r:id="rId14" imgW="2692080" imgH="761760" progId="">
                  <p:embed/>
                </p:oleObj>
              </mc:Choice>
              <mc:Fallback>
                <p:oleObj name="Equation" r:id="rId14" imgW="2692080" imgH="761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9920" y="2304902"/>
                        <a:ext cx="26924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166320" y="3300264"/>
          <a:ext cx="2286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29" name="Equation" r:id="rId16" imgW="2286000" imgH="647640" progId="">
                  <p:embed/>
                </p:oleObj>
              </mc:Choice>
              <mc:Fallback>
                <p:oleObj name="Equation" r:id="rId16" imgW="2286000" imgH="647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6320" y="3300264"/>
                        <a:ext cx="22860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445596" y="4365650"/>
          <a:ext cx="1790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30" name="Equation" r:id="rId18" imgW="1790640" imgH="419040" progId="">
                  <p:embed/>
                </p:oleObj>
              </mc:Choice>
              <mc:Fallback>
                <p:oleObj name="Equation" r:id="rId18" imgW="1790640" imgH="41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596" y="4365650"/>
                        <a:ext cx="17907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724128" y="4866134"/>
          <a:ext cx="15621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31" name="Equation" r:id="rId20" imgW="1562040" imgH="1155600" progId="">
                  <p:embed/>
                </p:oleObj>
              </mc:Choice>
              <mc:Fallback>
                <p:oleObj name="Equation" r:id="rId20" imgW="1562040" imgH="1155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4866134"/>
                        <a:ext cx="1562100" cy="115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6288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77759" y="553915"/>
            <a:ext cx="23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u="sng" dirty="0" smtClean="0">
                <a:latin typeface="+mn-lt"/>
              </a:rPr>
              <a:t>EXAMPLE 3</a:t>
            </a:r>
            <a:endParaRPr lang="en-ZA" sz="3600" b="1" u="sng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576" y="1131720"/>
            <a:ext cx="6822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>
                <a:latin typeface="+mn-lt"/>
              </a:rPr>
              <a:t>Expand and simplify the </a:t>
            </a:r>
            <a:r>
              <a:rPr lang="en-ZA" sz="3600" b="1" dirty="0" smtClean="0">
                <a:latin typeface="+mn-lt"/>
              </a:rPr>
              <a:t>following: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1607592" y="1819796"/>
          <a:ext cx="10922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02" name="Equation" r:id="rId4" imgW="1091880" imgH="672840" progId="">
                  <p:embed/>
                </p:oleObj>
              </mc:Choice>
              <mc:Fallback>
                <p:oleObj name="Equation" r:id="rId4" imgW="1091880" imgH="672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7592" y="1819796"/>
                        <a:ext cx="10922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55576" y="187215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(a)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1558847" y="2708920"/>
          <a:ext cx="3098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03" name="Equation" r:id="rId6" imgW="3098520" imgH="520560" progId="">
                  <p:embed/>
                </p:oleObj>
              </mc:Choice>
              <mc:Fallback>
                <p:oleObj name="Equation" r:id="rId6" imgW="3098520" imgH="520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847" y="2708920"/>
                        <a:ext cx="30988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/>
          </p:nvPr>
        </p:nvGraphicFramePr>
        <p:xfrm>
          <a:off x="1656656" y="4005064"/>
          <a:ext cx="10922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04" name="Equation" r:id="rId8" imgW="1091880" imgH="672840" progId="">
                  <p:embed/>
                </p:oleObj>
              </mc:Choice>
              <mc:Fallback>
                <p:oleObj name="Equation" r:id="rId8" imgW="1091880" imgH="672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656" y="4005064"/>
                        <a:ext cx="10922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827584" y="405742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(b)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1592312" y="4924524"/>
          <a:ext cx="3987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05" name="Equation" r:id="rId10" imgW="3987720" imgH="520560" progId="">
                  <p:embed/>
                </p:oleObj>
              </mc:Choice>
              <mc:Fallback>
                <p:oleObj name="Equation" r:id="rId10" imgW="3987720" imgH="520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312" y="4924524"/>
                        <a:ext cx="39878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547664" y="3356992"/>
          <a:ext cx="965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06" name="Equation" r:id="rId12" imgW="965160" imgH="406080" progId="">
                  <p:embed/>
                </p:oleObj>
              </mc:Choice>
              <mc:Fallback>
                <p:oleObj name="Equation" r:id="rId12" imgW="965160" imgH="406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356992"/>
                        <a:ext cx="965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619672" y="5614888"/>
          <a:ext cx="965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07" name="Equation" r:id="rId14" imgW="965160" imgH="406080" progId="">
                  <p:embed/>
                </p:oleObj>
              </mc:Choice>
              <mc:Fallback>
                <p:oleObj name="Equation" r:id="rId14" imgW="965160" imgH="406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5614888"/>
                        <a:ext cx="965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9864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3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1475656" y="116632"/>
          <a:ext cx="18923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90" name="Equation" r:id="rId4" imgW="1892160" imgH="1168200" progId="">
                  <p:embed/>
                </p:oleObj>
              </mc:Choice>
              <mc:Fallback>
                <p:oleObj name="Equation" r:id="rId4" imgW="1892160" imgH="1168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16632"/>
                        <a:ext cx="1892300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8085" y="28979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(e)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082948" y="1501800"/>
          <a:ext cx="21209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91" name="Equation" r:id="rId6" imgW="2120760" imgH="1295280" progId="">
                  <p:embed/>
                </p:oleObj>
              </mc:Choice>
              <mc:Fallback>
                <p:oleObj name="Equation" r:id="rId6" imgW="2120760" imgH="1295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948" y="1501800"/>
                        <a:ext cx="21209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121172" y="3000896"/>
          <a:ext cx="2298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92" name="Equation" r:id="rId8" imgW="2298600" imgH="660240" progId="">
                  <p:embed/>
                </p:oleObj>
              </mc:Choice>
              <mc:Fallback>
                <p:oleObj name="Equation" r:id="rId8" imgW="2298600" imgH="660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1172" y="3000896"/>
                        <a:ext cx="22987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5461000" y="166961"/>
          <a:ext cx="2082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93" name="Equation" r:id="rId10" imgW="2082600" imgH="736560" progId="">
                  <p:embed/>
                </p:oleObj>
              </mc:Choice>
              <mc:Fallback>
                <p:oleObj name="Equation" r:id="rId10" imgW="2082600" imgH="736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166961"/>
                        <a:ext cx="20828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427984" y="302122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(f)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5056212" y="1052736"/>
          <a:ext cx="23241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94" name="Equation" r:id="rId12" imgW="2323800" imgH="1168200" progId="">
                  <p:embed/>
                </p:oleObj>
              </mc:Choice>
              <mc:Fallback>
                <p:oleObj name="Equation" r:id="rId12" imgW="2323800" imgH="1168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212" y="1052736"/>
                        <a:ext cx="2324100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076056" y="2293144"/>
          <a:ext cx="21844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95" name="Equation" r:id="rId14" imgW="2184120" imgH="1155600" progId="">
                  <p:embed/>
                </p:oleObj>
              </mc:Choice>
              <mc:Fallback>
                <p:oleObj name="Equation" r:id="rId14" imgW="2184120" imgH="1155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293144"/>
                        <a:ext cx="2184400" cy="115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102696" y="3445272"/>
          <a:ext cx="21336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96" name="Equation" r:id="rId16" imgW="2133360" imgH="1282680" progId="">
                  <p:embed/>
                </p:oleObj>
              </mc:Choice>
              <mc:Fallback>
                <p:oleObj name="Equation" r:id="rId16" imgW="2133360" imgH="1282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2696" y="3445272"/>
                        <a:ext cx="21336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128220" y="4813796"/>
          <a:ext cx="23241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97" name="Equation" r:id="rId18" imgW="2323800" imgH="647640" progId="">
                  <p:embed/>
                </p:oleObj>
              </mc:Choice>
              <mc:Fallback>
                <p:oleObj name="Equation" r:id="rId18" imgW="2323800" imgH="647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8220" y="4813796"/>
                        <a:ext cx="23241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447056" y="4250308"/>
          <a:ext cx="1828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98" name="Equation" r:id="rId20" imgW="1828800" imgH="419040" progId="">
                  <p:embed/>
                </p:oleObj>
              </mc:Choice>
              <mc:Fallback>
                <p:oleObj name="Equation" r:id="rId20" imgW="1828800" imgH="41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056" y="4250308"/>
                        <a:ext cx="18288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5407496" y="5690468"/>
          <a:ext cx="1828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99" name="Equation" r:id="rId22" imgW="1828800" imgH="419040" progId="">
                  <p:embed/>
                </p:oleObj>
              </mc:Choice>
              <mc:Fallback>
                <p:oleObj name="Equation" r:id="rId22" imgW="1828800" imgH="41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496" y="5690468"/>
                        <a:ext cx="18288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1172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LOGS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5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b="1" i="1" u="sng" dirty="0" smtClean="0">
                <a:solidFill>
                  <a:schemeClr val="tx2">
                    <a:lumMod val="75000"/>
                  </a:schemeClr>
                </a:solidFill>
              </a:rPr>
              <a:t>LOG LAWS</a:t>
            </a:r>
          </a:p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r>
              <a:rPr lang="en-GB" sz="2800" i="1" dirty="0" err="1" smtClean="0"/>
              <a:t>eg</a:t>
            </a:r>
            <a:r>
              <a:rPr lang="en-GB" i="1" dirty="0" smtClean="0"/>
              <a:t>. </a:t>
            </a:r>
            <a:r>
              <a:rPr lang="en-GB" dirty="0"/>
              <a:t>l</a:t>
            </a:r>
            <a:r>
              <a:rPr lang="en-GB" dirty="0" smtClean="0"/>
              <a:t>og 6 = log 3.2 = log 3+ log 2</a:t>
            </a:r>
          </a:p>
          <a:p>
            <a:pPr marL="0" indent="0">
              <a:buNone/>
            </a:pPr>
            <a:endParaRPr lang="en-GB" b="1" i="1" dirty="0" smtClean="0"/>
          </a:p>
          <a:p>
            <a:pPr marL="0" indent="0">
              <a:buNone/>
            </a:pPr>
            <a:r>
              <a:rPr lang="en-GB" i="1" dirty="0" smtClean="0"/>
              <a:t> 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GB" i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493879"/>
              </p:ext>
            </p:extLst>
          </p:nvPr>
        </p:nvGraphicFramePr>
        <p:xfrm>
          <a:off x="530718" y="2996952"/>
          <a:ext cx="3681242" cy="97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22" name="Equation" r:id="rId3" imgW="1473120" imgH="393480" progId="Equation.3">
                  <p:embed/>
                </p:oleObj>
              </mc:Choice>
              <mc:Fallback>
                <p:oleObj name="Equation" r:id="rId3" imgW="14731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0718" y="2996952"/>
                        <a:ext cx="3681242" cy="975612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583082"/>
              </p:ext>
            </p:extLst>
          </p:nvPr>
        </p:nvGraphicFramePr>
        <p:xfrm>
          <a:off x="539552" y="4869160"/>
          <a:ext cx="3384376" cy="630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23" name="Equation" r:id="rId5" imgW="1295280" imgH="241200" progId="Equation.3">
                  <p:embed/>
                </p:oleObj>
              </mc:Choice>
              <mc:Fallback>
                <p:oleObj name="Equation" r:id="rId5" imgW="12952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552" y="4869160"/>
                        <a:ext cx="3384376" cy="63042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596" y="3819484"/>
            <a:ext cx="3863485" cy="14759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560" y="5670065"/>
            <a:ext cx="3312368" cy="1179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552" y="1700808"/>
            <a:ext cx="3877023" cy="555707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01748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2050075" cy="551095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10" y="1196751"/>
            <a:ext cx="1561134" cy="475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9" y="1741701"/>
            <a:ext cx="1440160" cy="391155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779912" y="1628800"/>
            <a:ext cx="4536504" cy="2286676"/>
          </a:xfrm>
          <a:prstGeom prst="wedgeEllipseCallout">
            <a:avLst>
              <a:gd name="adj1" fmla="val -84403"/>
              <a:gd name="adj2" fmla="val -37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dirty="0" smtClean="0"/>
              <a:t>IF THERE IS NO BASE THEN THE BASE IS 10</a:t>
            </a:r>
          </a:p>
        </p:txBody>
      </p:sp>
    </p:spTree>
    <p:extLst>
      <p:ext uri="{BB962C8B-B14F-4D97-AF65-F5344CB8AC3E}">
        <p14:creationId xmlns:p14="http://schemas.microsoft.com/office/powerpoint/2010/main" val="231585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62068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latin typeface="+mn-lt"/>
              </a:rPr>
              <a:t>Converting exponential form to log form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870657"/>
              </p:ext>
            </p:extLst>
          </p:nvPr>
        </p:nvGraphicFramePr>
        <p:xfrm>
          <a:off x="246329" y="1412776"/>
          <a:ext cx="1805574" cy="1139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69" name="Equation" r:id="rId4" imgW="774360" imgH="482400" progId="Equation.3">
                  <p:embed/>
                </p:oleObj>
              </mc:Choice>
              <mc:Fallback>
                <p:oleObj name="Equation" r:id="rId4" imgW="774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29" y="1412776"/>
                        <a:ext cx="1805574" cy="11394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168796"/>
              </p:ext>
            </p:extLst>
          </p:nvPr>
        </p:nvGraphicFramePr>
        <p:xfrm>
          <a:off x="246329" y="2852936"/>
          <a:ext cx="1661375" cy="564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70" name="Equation" r:id="rId6" imgW="812447" imgH="241195" progId="Equation.3">
                  <p:embed/>
                </p:oleObj>
              </mc:Choice>
              <mc:Fallback>
                <p:oleObj name="Equation" r:id="rId6" imgW="812447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29" y="2852936"/>
                        <a:ext cx="1661375" cy="564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075" y="3212976"/>
            <a:ext cx="1354637" cy="820913"/>
          </a:xfrm>
          <a:prstGeom prst="rect">
            <a:avLst/>
          </a:prstGeom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512" y="4149080"/>
            <a:ext cx="2849922" cy="1192992"/>
          </a:xfrm>
          <a:prstGeom prst="rect">
            <a:avLst/>
          </a:prstGeom>
        </p:spPr>
      </p:pic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528" y="5661248"/>
            <a:ext cx="2592288" cy="111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5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638" y="248134"/>
            <a:ext cx="8223161" cy="1143000"/>
          </a:xfrm>
        </p:spPr>
        <p:txBody>
          <a:bodyPr/>
          <a:lstStyle/>
          <a:p>
            <a:r>
              <a:rPr lang="en-GB" dirty="0" smtClean="0"/>
              <a:t>Application of LOG LAWS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2564904"/>
            <a:ext cx="1601777" cy="936104"/>
          </a:xfrm>
          <a:prstGeom prst="rect">
            <a:avLst/>
          </a:prstGeom>
        </p:spPr>
      </p:pic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469400"/>
              </p:ext>
            </p:extLst>
          </p:nvPr>
        </p:nvGraphicFramePr>
        <p:xfrm>
          <a:off x="251520" y="1772816"/>
          <a:ext cx="8435280" cy="4536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35280"/>
              </a:tblGrid>
              <a:tr h="453613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af-ZA" sz="2800" dirty="0">
                          <a:effectLst/>
                        </a:rPr>
                        <a:t>Simplify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489226"/>
            <a:ext cx="1440160" cy="10286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581128"/>
            <a:ext cx="1440160" cy="9000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5477627"/>
            <a:ext cx="792088" cy="831693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1619672" y="4581128"/>
            <a:ext cx="648072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664" y="5000177"/>
            <a:ext cx="664522" cy="445047"/>
          </a:xfrm>
          <a:prstGeom prst="rect">
            <a:avLst/>
          </a:prstGeom>
        </p:spPr>
      </p:pic>
      <p:sp>
        <p:nvSpPr>
          <p:cNvPr id="23" name="Oval Callout 22"/>
          <p:cNvSpPr/>
          <p:nvPr/>
        </p:nvSpPr>
        <p:spPr>
          <a:xfrm>
            <a:off x="3563888" y="4437112"/>
            <a:ext cx="2880320" cy="2286676"/>
          </a:xfrm>
          <a:prstGeom prst="wedgeEllipseCallout">
            <a:avLst>
              <a:gd name="adj1" fmla="val -84403"/>
              <a:gd name="adj2" fmla="val -37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dirty="0" smtClean="0"/>
              <a:t>APPLY LOG LAW 3</a:t>
            </a:r>
          </a:p>
          <a:p>
            <a:pPr algn="ctr"/>
            <a:r>
              <a:rPr lang="en-ZA" sz="2800" dirty="0" smtClean="0"/>
              <a:t>BEFORE YOU SIMPLIFY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53320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18" y="135632"/>
            <a:ext cx="11982102" cy="476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275" y="764704"/>
            <a:ext cx="2074073" cy="790959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779912" y="2924944"/>
            <a:ext cx="4896544" cy="1443473"/>
          </a:xfrm>
          <a:prstGeom prst="wedgeEllipseCallout">
            <a:avLst>
              <a:gd name="adj1" fmla="val -84403"/>
              <a:gd name="adj2" fmla="val -37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dirty="0" smtClean="0"/>
              <a:t>APPLY LOG LAW 1</a:t>
            </a:r>
          </a:p>
          <a:p>
            <a:pPr algn="ctr"/>
            <a:r>
              <a:rPr lang="en-ZA" sz="2800" dirty="0" smtClean="0"/>
              <a:t>BEFORE YOU SIMPLIFY</a:t>
            </a:r>
            <a:endParaRPr lang="en-ZA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1628800"/>
            <a:ext cx="1542604" cy="12039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2905922"/>
            <a:ext cx="1744144" cy="955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52" y="3933056"/>
            <a:ext cx="1751168" cy="953414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3707904" y="5085184"/>
            <a:ext cx="4923656" cy="1465581"/>
          </a:xfrm>
          <a:prstGeom prst="wedgeEllipseCallout">
            <a:avLst>
              <a:gd name="adj1" fmla="val -84403"/>
              <a:gd name="adj2" fmla="val -37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dirty="0" smtClean="0"/>
              <a:t>APPLY LOG LAW 3</a:t>
            </a:r>
          </a:p>
          <a:p>
            <a:pPr algn="ctr"/>
            <a:r>
              <a:rPr lang="en-ZA" sz="2800" dirty="0" smtClean="0"/>
              <a:t>BEFORE YOU SIMPLIFY</a:t>
            </a:r>
            <a:endParaRPr lang="en-ZA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552" y="5086922"/>
            <a:ext cx="1580702" cy="7903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560" y="6171803"/>
            <a:ext cx="936104" cy="44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80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332656"/>
            <a:ext cx="17281920" cy="686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68760"/>
            <a:ext cx="3665858" cy="360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772816"/>
            <a:ext cx="3437290" cy="411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348880"/>
            <a:ext cx="3520280" cy="3687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2756926"/>
            <a:ext cx="1584176" cy="739282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3203848" y="3068960"/>
            <a:ext cx="2808312" cy="1440160"/>
          </a:xfrm>
          <a:prstGeom prst="wedgeEllipseCallout">
            <a:avLst>
              <a:gd name="adj1" fmla="val -84403"/>
              <a:gd name="adj2" fmla="val -37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 smtClean="0"/>
              <a:t>APPLY LOG LAW 1&amp;2</a:t>
            </a:r>
          </a:p>
          <a:p>
            <a:pPr algn="ctr"/>
            <a:r>
              <a:rPr lang="en-ZA" sz="2000" dirty="0" smtClean="0"/>
              <a:t>BEFORE YOU SIMPLIFY</a:t>
            </a:r>
            <a:endParaRPr lang="en-ZA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7378" y="1772816"/>
            <a:ext cx="3318918" cy="12349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7" y="3573016"/>
            <a:ext cx="1327005" cy="6480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528" y="4371604"/>
            <a:ext cx="1173109" cy="3535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528" y="4701375"/>
            <a:ext cx="1279794" cy="4558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527" y="5307707"/>
            <a:ext cx="1164584" cy="3509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3528" y="5667748"/>
            <a:ext cx="864096" cy="3655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3527" y="6093296"/>
            <a:ext cx="556427" cy="3600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7664" y="5365853"/>
            <a:ext cx="3316511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5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 EQUATIONS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0" y="1556792"/>
            <a:ext cx="16304676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348880"/>
            <a:ext cx="1528785" cy="576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068960"/>
            <a:ext cx="1783582" cy="504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007" y="4077072"/>
            <a:ext cx="1312761" cy="9230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3684278"/>
            <a:ext cx="1800200" cy="425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624" y="5094708"/>
            <a:ext cx="1857737" cy="3505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7624" y="5598764"/>
            <a:ext cx="1016497" cy="35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84784"/>
            <a:ext cx="2103223" cy="8104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23" y="692696"/>
            <a:ext cx="16308213" cy="6523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2420888"/>
            <a:ext cx="1753087" cy="555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2878" y="3140968"/>
            <a:ext cx="1758962" cy="474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648" y="3791192"/>
            <a:ext cx="1680502" cy="429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5656" y="4269866"/>
            <a:ext cx="919849" cy="38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13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23" y="692696"/>
            <a:ext cx="16308213" cy="652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772816"/>
            <a:ext cx="3083248" cy="432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2348880"/>
            <a:ext cx="3295753" cy="5040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2924944"/>
            <a:ext cx="3428724" cy="5274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600" y="3525471"/>
            <a:ext cx="3098909" cy="4795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680" y="3957519"/>
            <a:ext cx="2397965" cy="4795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5736" y="4466842"/>
            <a:ext cx="1441643" cy="4023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5776" y="4826882"/>
            <a:ext cx="864096" cy="4320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1800" y="5254168"/>
            <a:ext cx="993276" cy="4070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43808" y="5717813"/>
            <a:ext cx="2287030" cy="37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69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1171844" y="461963"/>
          <a:ext cx="1244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26" name="Equation" r:id="rId4" imgW="1244520" imgH="672840" progId="">
                  <p:embed/>
                </p:oleObj>
              </mc:Choice>
              <mc:Fallback>
                <p:oleObj name="Equation" r:id="rId4" imgW="1244520" imgH="672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844" y="461963"/>
                        <a:ext cx="12446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95536" y="514692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(c)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741157" y="1268760"/>
          <a:ext cx="8178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27" name="Equation" r:id="rId6" imgW="8178480" imgH="419040" progId="">
                  <p:embed/>
                </p:oleObj>
              </mc:Choice>
              <mc:Fallback>
                <p:oleObj name="Equation" r:id="rId6" imgW="8178480" imgH="41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157" y="1268760"/>
                        <a:ext cx="81788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/>
          </p:nvPr>
        </p:nvGraphicFramePr>
        <p:xfrm>
          <a:off x="1226468" y="2492375"/>
          <a:ext cx="12573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28" name="Equation" r:id="rId8" imgW="1257120" imgH="672840" progId="">
                  <p:embed/>
                </p:oleObj>
              </mc:Choice>
              <mc:Fallback>
                <p:oleObj name="Equation" r:id="rId8" imgW="1257120" imgH="672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6468" y="2492375"/>
                        <a:ext cx="12573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80591" y="254525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(d)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748704" y="3356992"/>
          <a:ext cx="7983522" cy="360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29" name="Equation" r:id="rId10" imgW="6476760" imgH="291960" progId="">
                  <p:embed/>
                </p:oleObj>
              </mc:Choice>
              <mc:Fallback>
                <p:oleObj name="Equation" r:id="rId10" imgW="6476760" imgH="291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704" y="3356992"/>
                        <a:ext cx="7983522" cy="3600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772964" y="1916832"/>
          <a:ext cx="774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30" name="Equation" r:id="rId12" imgW="774360" imgH="330120" progId="">
                  <p:embed/>
                </p:oleObj>
              </mc:Choice>
              <mc:Fallback>
                <p:oleObj name="Equation" r:id="rId12" imgW="774360" imgH="330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964" y="1916832"/>
                        <a:ext cx="7747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55576" y="3933056"/>
          <a:ext cx="774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31" name="Equation" r:id="rId14" imgW="774360" imgH="330120" progId="">
                  <p:embed/>
                </p:oleObj>
              </mc:Choice>
              <mc:Fallback>
                <p:oleObj name="Equation" r:id="rId14" imgW="774360" imgH="330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933056"/>
                        <a:ext cx="7747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4241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23" y="692696"/>
            <a:ext cx="16308213" cy="6523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700808"/>
            <a:ext cx="4209641" cy="474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47" y="2276872"/>
            <a:ext cx="3312373" cy="432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776" y="2852935"/>
            <a:ext cx="3024336" cy="434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5816" y="3377198"/>
            <a:ext cx="2550252" cy="4118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7864" y="3789040"/>
            <a:ext cx="1656184" cy="3974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9872" y="4255076"/>
            <a:ext cx="1656185" cy="3896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7864" y="4803652"/>
            <a:ext cx="1735607" cy="3349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75856" y="5229201"/>
            <a:ext cx="2038265" cy="3600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9912" y="5739756"/>
            <a:ext cx="1537264" cy="3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08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INEQUALITIES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To solve an </a:t>
            </a:r>
            <a:r>
              <a:rPr lang="en-GB" dirty="0" smtClean="0">
                <a:solidFill>
                  <a:srgbClr val="FF0000"/>
                </a:solidFill>
              </a:rPr>
              <a:t>INEQUALITY </a:t>
            </a:r>
            <a:r>
              <a:rPr lang="en-GB" dirty="0" smtClean="0"/>
              <a:t>,solve it in the same way as an </a:t>
            </a:r>
            <a:r>
              <a:rPr lang="en-GB" dirty="0" smtClean="0">
                <a:solidFill>
                  <a:srgbClr val="FF0000"/>
                </a:solidFill>
              </a:rPr>
              <a:t>EQUATION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Except if you multiply or divide by a negative sign in an equality you must change the sign of the </a:t>
            </a:r>
            <a:r>
              <a:rPr lang="en-GB" dirty="0" smtClean="0">
                <a:solidFill>
                  <a:srgbClr val="FF0000"/>
                </a:solidFill>
              </a:rPr>
              <a:t>INEQUALITY</a:t>
            </a:r>
          </a:p>
          <a:p>
            <a:pPr marL="0" indent="0">
              <a:buNone/>
            </a:pPr>
            <a:r>
              <a:rPr lang="en-GB" dirty="0" err="1"/>
              <a:t>e</a:t>
            </a:r>
            <a:r>
              <a:rPr lang="en-GB" dirty="0" err="1" smtClean="0"/>
              <a:t>g</a:t>
            </a:r>
            <a:r>
              <a:rPr lang="en-GB" dirty="0" smtClean="0"/>
              <a:t>.     Solve for </a:t>
            </a:r>
            <a:r>
              <a:rPr lang="en-GB" i="1" dirty="0" smtClean="0"/>
              <a:t>x:</a:t>
            </a:r>
          </a:p>
          <a:p>
            <a:pPr marL="0" indent="0">
              <a:buNone/>
            </a:pPr>
            <a:r>
              <a:rPr lang="en-GB" i="1" dirty="0"/>
              <a:t> </a:t>
            </a:r>
            <a:r>
              <a:rPr lang="en-GB" i="1" dirty="0" smtClean="0"/>
              <a:t>         </a:t>
            </a:r>
            <a:r>
              <a:rPr lang="en-GB" dirty="0" smtClean="0"/>
              <a:t>a)   -2</a:t>
            </a:r>
            <a:r>
              <a:rPr lang="en-GB" i="1" dirty="0" smtClean="0"/>
              <a:t>x </a:t>
            </a:r>
            <a:r>
              <a:rPr lang="en-GB" dirty="0" smtClean="0"/>
              <a:t>+1&lt; </a:t>
            </a:r>
            <a:r>
              <a:rPr lang="en-GB" dirty="0"/>
              <a:t>5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-2</a:t>
            </a:r>
            <a:r>
              <a:rPr lang="en-GB" i="1" dirty="0" smtClean="0"/>
              <a:t>x &gt; </a:t>
            </a:r>
            <a:r>
              <a:rPr lang="en-GB" dirty="0" smtClean="0"/>
              <a:t>4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</a:t>
            </a:r>
            <a:r>
              <a:rPr lang="en-GB" i="1" dirty="0" smtClean="0"/>
              <a:t>x </a:t>
            </a:r>
            <a:r>
              <a:rPr lang="en-GB" dirty="0" smtClean="0"/>
              <a:t>&lt; -2</a:t>
            </a:r>
          </a:p>
          <a:p>
            <a:pPr marL="0" indent="0">
              <a:buNone/>
            </a:pPr>
            <a:endParaRPr lang="en-GB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269429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15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623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548680"/>
                <a:ext cx="8229600" cy="52894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800" dirty="0"/>
                  <a:t>Solve </a:t>
                </a:r>
                <a:r>
                  <a:rPr lang="en-GB" sz="2800" dirty="0" smtClean="0"/>
                  <a:t>for </a:t>
                </a:r>
                <a:r>
                  <a:rPr lang="en-GB" sz="2800" i="1" dirty="0"/>
                  <a:t>x</a:t>
                </a:r>
                <a:r>
                  <a:rPr lang="en-GB" sz="2800" i="1" dirty="0" smtClean="0"/>
                  <a:t>:</a:t>
                </a:r>
                <a:endParaRPr lang="en-GB" sz="2800" i="1" dirty="0"/>
              </a:p>
              <a:p>
                <a:pPr marL="0" indent="0">
                  <a:buNone/>
                </a:pPr>
                <a:r>
                  <a:rPr lang="en-GB" sz="2800" dirty="0" smtClean="0"/>
                  <a:t>b)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f-ZA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f-ZA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f-ZA" sz="2400" i="1">
                        <a:latin typeface="Cambria Math" panose="02040503050406030204" pitchFamily="18" charset="0"/>
                      </a:rPr>
                      <m:t>−9&gt;0</m:t>
                    </m:r>
                  </m:oMath>
                </a14:m>
                <a:endParaRPr lang="en-GB" sz="24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548680"/>
                <a:ext cx="8229600" cy="5289452"/>
              </a:xfrm>
              <a:blipFill rotWithShape="0">
                <a:blip r:embed="rId2"/>
                <a:stretch>
                  <a:fillRect l="-1481" t="-10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3528" y="1628800"/>
                <a:ext cx="27713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+3)(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−3)&gt;0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628800"/>
                <a:ext cx="2771335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4945" t="-127632" b="-1973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9552" y="2204864"/>
                <a:ext cx="27584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f-ZA" sz="24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∴</m:t>
                    </m:r>
                    <m:r>
                      <a:rPr lang="af-ZA" sz="2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af-ZA" sz="2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&lt;−3 </m:t>
                    </m:r>
                    <m:r>
                      <a:rPr lang="af-ZA" sz="2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𝑜𝑟</m:t>
                    </m:r>
                    <m:r>
                      <a:rPr lang="af-ZA" sz="2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af-ZA" sz="2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af-ZA" sz="2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af-ZA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04864"/>
                <a:ext cx="2758447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5740" y="692696"/>
            <a:ext cx="2476500" cy="2181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51520" y="3399383"/>
                <a:ext cx="289470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 smtClean="0"/>
                  <a:t>c)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0">
                        <a:latin typeface="Cambria Math" panose="02040503050406030204" pitchFamily="18" charset="0"/>
                      </a:rPr>
                      <m:t>+2&gt;0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99383"/>
                <a:ext cx="2894703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3158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92766" y="3831431"/>
                <a:ext cx="223907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2400" i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66" y="3831431"/>
                <a:ext cx="223907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39552" y="4283804"/>
                <a:ext cx="277816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283804"/>
                <a:ext cx="2778162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4945" t="-129333" b="-20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71600" y="4725144"/>
                <a:ext cx="21441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f-ZA" sz="2400" i="1">
                          <a:latin typeface="Cambria Math" panose="02040503050406030204" pitchFamily="18" charset="0"/>
                        </a:rPr>
                        <m:t>∴−1&lt;</m:t>
                      </m:r>
                      <m:r>
                        <a:rPr lang="af-ZA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f-ZA" sz="2400" i="1">
                          <a:latin typeface="Cambria Math" panose="02040503050406030204" pitchFamily="18" charset="0"/>
                        </a:rPr>
                        <m:t>&lt;2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725144"/>
                <a:ext cx="2144177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7557" y="3143225"/>
            <a:ext cx="23526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SIMULTANEOUS EQUATIONS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15" y="1552373"/>
            <a:ext cx="9219853" cy="9405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3528" y="2780928"/>
                <a:ext cx="191687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=1…(1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780928"/>
                <a:ext cx="1916871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18033" r="-26032" b="-1852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95536" y="3244334"/>
                <a:ext cx="230826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GB"/>
                            <m:t>Substitute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(3)</m:t>
                          </m:r>
                          <m:r>
                            <m:rPr>
                              <m:nor/>
                            </m:rPr>
                            <a:rPr lang="en-GB" b="0" smtClean="0">
                              <a:latin typeface="Cambria Math" panose="02040503050406030204" pitchFamily="18" charset="0"/>
                            </a:rPr>
                            <m:t>into</m:t>
                          </m:r>
                          <m:r>
                            <m:rPr>
                              <m:nor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(2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244334"/>
                <a:ext cx="2308261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18033" r="-22427" b="-1852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5536" y="3717032"/>
                <a:ext cx="388862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²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²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717032"/>
                <a:ext cx="3888629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496" y="4139788"/>
                <a:ext cx="381745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0">
                          <a:latin typeface="Cambria Math" panose="02040503050406030204" pitchFamily="18" charset="0"/>
                        </a:rPr>
                        <m:t>−8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139788"/>
                <a:ext cx="381745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281040" y="4571836"/>
                <a:ext cx="149887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0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040" y="4571836"/>
                <a:ext cx="149887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930129" y="4941168"/>
                <a:ext cx="92179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129" y="4941168"/>
                <a:ext cx="921791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95736" y="5301208"/>
                <a:ext cx="24895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301208"/>
                <a:ext cx="2489592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63688" y="5733256"/>
                <a:ext cx="34202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i="0">
                          <a:latin typeface="Cambria Math" panose="02040503050406030204" pitchFamily="18" charset="0"/>
                        </a:rPr>
                        <m:t>−1  </m:t>
                      </m:r>
                      <m:r>
                        <m:rPr>
                          <m:nor/>
                        </m:rPr>
                        <a:rPr lang="en-GB" i="1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=2(−1)−1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733256"/>
                <a:ext cx="3420295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33201" y="6084004"/>
                <a:ext cx="263879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=1  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nor/>
                        </m:rPr>
                        <a:rPr lang="en-GB" i="1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201" y="6084004"/>
                <a:ext cx="2638799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788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SURDS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25" y="2135593"/>
            <a:ext cx="2593372" cy="809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" y="1268760"/>
            <a:ext cx="11524997" cy="458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3195666"/>
            <a:ext cx="2377705" cy="737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338" y="4131770"/>
            <a:ext cx="2001486" cy="737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08" y="4995866"/>
            <a:ext cx="737390" cy="737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608" y="5875915"/>
            <a:ext cx="398695" cy="57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6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0" y="908720"/>
            <a:ext cx="11524997" cy="4589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628800"/>
            <a:ext cx="1862609" cy="576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7" y="2348880"/>
            <a:ext cx="2526229" cy="4838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6" y="2924945"/>
            <a:ext cx="2520278" cy="4375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624" y="3547299"/>
            <a:ext cx="1572847" cy="46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7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RATIONALISE THE DENOMINATOR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7" y="1412776"/>
            <a:ext cx="14493045" cy="576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276872"/>
            <a:ext cx="1173620" cy="812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143250"/>
            <a:ext cx="1493811" cy="861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459" y="4146056"/>
            <a:ext cx="934181" cy="651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4918506"/>
            <a:ext cx="962358" cy="67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9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15" y="162135"/>
            <a:ext cx="13793733" cy="548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80728"/>
            <a:ext cx="1326580" cy="72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844824"/>
            <a:ext cx="2068239" cy="984876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3209952"/>
            <a:ext cx="1080120" cy="653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4149080"/>
            <a:ext cx="1081985" cy="65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4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 smtClean="0"/>
              <a:t>NATURE OF THE ROOTS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26" y="1124744"/>
            <a:ext cx="8756347" cy="15841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91" y="2996952"/>
            <a:ext cx="9531485" cy="1085651"/>
          </a:xfrm>
          <a:prstGeom prst="rect">
            <a:avLst/>
          </a:prstGeom>
          <a:noFill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8" y="4149081"/>
            <a:ext cx="9229792" cy="648071"/>
          </a:xfrm>
          <a:prstGeom prst="rect">
            <a:avLst/>
          </a:prstGeom>
          <a:noFill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5" y="5013176"/>
            <a:ext cx="9937105" cy="6977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7" y="6070953"/>
            <a:ext cx="9679082" cy="110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9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692696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n-ZA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26" y="1484784"/>
            <a:ext cx="9243770" cy="720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84" y="2492896"/>
            <a:ext cx="8793328" cy="6849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177888"/>
            <a:ext cx="1461595" cy="3653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3711674"/>
            <a:ext cx="1644293" cy="3653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4164002"/>
            <a:ext cx="8894249" cy="4171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4509120"/>
            <a:ext cx="1573501" cy="4243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126" y="4894724"/>
            <a:ext cx="1766642" cy="4064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542" y="5327330"/>
            <a:ext cx="1035146" cy="3339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576" y="5614804"/>
            <a:ext cx="8415672" cy="3344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396671" y="5896251"/>
            <a:ext cx="9937341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0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1396267" y="548680"/>
          <a:ext cx="11049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50" name="Equation" r:id="rId4" imgW="1104840" imgH="672840" progId="">
                  <p:embed/>
                </p:oleObj>
              </mc:Choice>
              <mc:Fallback>
                <p:oleObj name="Equation" r:id="rId4" imgW="1104840" imgH="672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6267" y="548680"/>
                        <a:ext cx="11049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73744" y="60116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(e)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1043608" y="1396132"/>
          <a:ext cx="4051301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51" name="Equation" r:id="rId6" imgW="4051080" imgH="520560" progId="">
                  <p:embed/>
                </p:oleObj>
              </mc:Choice>
              <mc:Fallback>
                <p:oleObj name="Equation" r:id="rId6" imgW="4051080" imgH="520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396132"/>
                        <a:ext cx="4051301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060027" y="2060848"/>
          <a:ext cx="6464301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52" name="Equation" r:id="rId8" imgW="6464160" imgH="520560" progId="">
                  <p:embed/>
                </p:oleObj>
              </mc:Choice>
              <mc:Fallback>
                <p:oleObj name="Equation" r:id="rId8" imgW="6464160" imgH="520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027" y="2060848"/>
                        <a:ext cx="6464301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070372" y="2708920"/>
          <a:ext cx="2349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53" name="Equation" r:id="rId10" imgW="2349360" imgH="672840" progId="">
                  <p:embed/>
                </p:oleObj>
              </mc:Choice>
              <mc:Fallback>
                <p:oleObj name="Equation" r:id="rId10" imgW="2349360" imgH="672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0372" y="2708920"/>
                        <a:ext cx="23495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099344" y="3501008"/>
          <a:ext cx="1168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54" name="Equation" r:id="rId12" imgW="1168200" imgH="558720" progId="">
                  <p:embed/>
                </p:oleObj>
              </mc:Choice>
              <mc:Fallback>
                <p:oleObj name="Equation" r:id="rId12" imgW="1168200" imgH="558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344" y="3501008"/>
                        <a:ext cx="11684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115616" y="4378052"/>
          <a:ext cx="914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55" name="Equation" r:id="rId14" imgW="914400" imgH="419040" progId="">
                  <p:embed/>
                </p:oleObj>
              </mc:Choice>
              <mc:Fallback>
                <p:oleObj name="Equation" r:id="rId14" imgW="914400" imgH="41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378052"/>
                        <a:ext cx="9144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4235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692696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n-ZA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501008"/>
            <a:ext cx="1573501" cy="4243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45" y="1268760"/>
            <a:ext cx="10202738" cy="478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060848"/>
            <a:ext cx="1575744" cy="402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2564904"/>
            <a:ext cx="1666413" cy="370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734" y="2996952"/>
            <a:ext cx="8384722" cy="3932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347" y="3933056"/>
            <a:ext cx="1666413" cy="3800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4320398"/>
            <a:ext cx="910529" cy="3194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051" y="4555623"/>
            <a:ext cx="9628597" cy="3826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68644" y="5133840"/>
            <a:ext cx="9681287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0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6004"/>
            <a:ext cx="7972080" cy="641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90" y="332656"/>
            <a:ext cx="5515610" cy="129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6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92696"/>
            <a:ext cx="2698148" cy="8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0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620688"/>
            <a:ext cx="3440701" cy="112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20688"/>
            <a:ext cx="3584791" cy="116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2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548680"/>
            <a:ext cx="3024336" cy="86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0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64704"/>
            <a:ext cx="4387861" cy="82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3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50" y="836712"/>
            <a:ext cx="5207075" cy="94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20" y="836711"/>
            <a:ext cx="8619160" cy="519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4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1438176" y="549275"/>
          <a:ext cx="1117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874" name="Equation" r:id="rId4" imgW="1117440" imgH="672840" progId="">
                  <p:embed/>
                </p:oleObj>
              </mc:Choice>
              <mc:Fallback>
                <p:oleObj name="Equation" r:id="rId4" imgW="1117440" imgH="672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176" y="549275"/>
                        <a:ext cx="11176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73744" y="60116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+mn-lt"/>
              </a:rPr>
              <a:t>(f)</a:t>
            </a:r>
            <a:endParaRPr lang="en-ZA" sz="3600" b="1" dirty="0">
              <a:latin typeface="+mn-lt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1579116" y="1395413"/>
          <a:ext cx="31369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875" name="Equation" r:id="rId6" imgW="3136680" imgH="520560" progId="">
                  <p:embed/>
                </p:oleObj>
              </mc:Choice>
              <mc:Fallback>
                <p:oleObj name="Equation" r:id="rId6" imgW="3136680" imgH="520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116" y="1395413"/>
                        <a:ext cx="31369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563216" y="2060575"/>
          <a:ext cx="4953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876" name="Equation" r:id="rId8" imgW="4952880" imgH="520560" progId="">
                  <p:embed/>
                </p:oleObj>
              </mc:Choice>
              <mc:Fallback>
                <p:oleObj name="Equation" r:id="rId8" imgW="4952880" imgH="520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216" y="2060575"/>
                        <a:ext cx="49530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568450" y="2708275"/>
          <a:ext cx="23622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877" name="Equation" r:id="rId10" imgW="2361960" imgH="672840" progId="">
                  <p:embed/>
                </p:oleObj>
              </mc:Choice>
              <mc:Fallback>
                <p:oleObj name="Equation" r:id="rId10" imgW="2361960" imgH="672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2708275"/>
                        <a:ext cx="23622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603400" y="3501008"/>
          <a:ext cx="1168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878" name="Equation" r:id="rId12" imgW="1168200" imgH="558720" progId="">
                  <p:embed/>
                </p:oleObj>
              </mc:Choice>
              <mc:Fallback>
                <p:oleObj name="Equation" r:id="rId12" imgW="1168200" imgH="558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400" y="3501008"/>
                        <a:ext cx="11684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577876" y="4378325"/>
          <a:ext cx="977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879" name="Equation" r:id="rId14" imgW="977760" imgH="419040" progId="">
                  <p:embed/>
                </p:oleObj>
              </mc:Choice>
              <mc:Fallback>
                <p:oleObj name="Equation" r:id="rId14" imgW="977760" imgH="41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876" y="4378325"/>
                        <a:ext cx="977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5386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64704"/>
            <a:ext cx="3639864" cy="116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48680"/>
            <a:ext cx="2446759" cy="76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3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4039264" cy="62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25" y="260648"/>
            <a:ext cx="828412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1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47097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5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30" y="620688"/>
            <a:ext cx="8859142" cy="492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8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00" y="404664"/>
            <a:ext cx="6294638" cy="175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15" y="404664"/>
            <a:ext cx="6089448" cy="95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4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07" y="332656"/>
            <a:ext cx="7631845" cy="66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6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00" y="404664"/>
            <a:ext cx="8710199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43608" y="476672"/>
            <a:ext cx="6077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dirty="0" smtClean="0">
                <a:latin typeface="+mn-lt"/>
                <a:ea typeface="Tahoma" pitchFamily="34" charset="0"/>
                <a:cs typeface="Tahoma" pitchFamily="34" charset="0"/>
              </a:rPr>
              <a:t>EXPONENTIAL DEFINITIONS</a:t>
            </a:r>
            <a:endParaRPr lang="en-ZA" sz="4000" b="1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683568" y="1484784"/>
          <a:ext cx="7920880" cy="333800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7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Definition</a:t>
                      </a:r>
                      <a:endParaRPr lang="en-ZA" sz="3600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Example</a:t>
                      </a:r>
                      <a:endParaRPr lang="en-ZA" sz="3600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5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en-US" sz="3600" b="1" dirty="0" smtClean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1.</a:t>
                      </a:r>
                      <a:endParaRPr lang="en-ZA" sz="3600" b="1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ZA" sz="3600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24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en-US" sz="3600" b="1" dirty="0" smtClean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en-US" sz="3600" b="0" dirty="0" smtClean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.      </a:t>
                      </a:r>
                      <a:r>
                        <a:rPr lang="en-US" sz="4400" b="1" i="1" dirty="0" smtClean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1  = 1</a:t>
                      </a:r>
                      <a:endParaRPr lang="en-ZA" sz="4400" b="1" i="1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ZA" sz="3600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1887240" y="2361424"/>
          <a:ext cx="12446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38" name="Equation" r:id="rId4" imgW="1244520" imgH="571320" progId="">
                  <p:embed/>
                </p:oleObj>
              </mc:Choice>
              <mc:Fallback>
                <p:oleObj name="Equation" r:id="rId4" imgW="1244520" imgH="57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7240" y="2361424"/>
                        <a:ext cx="1244600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6012160" y="2361424"/>
          <a:ext cx="12319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39" name="Equation" r:id="rId6" imgW="1231560" imgH="571320" progId="">
                  <p:embed/>
                </p:oleObj>
              </mc:Choice>
              <mc:Fallback>
                <p:oleObj name="Equation" r:id="rId6" imgW="1231560" imgH="57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2361424"/>
                        <a:ext cx="1231900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6012160" y="3717032"/>
          <a:ext cx="13843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40" name="Equation" r:id="rId8" imgW="1384200" imgH="558720" progId="">
                  <p:embed/>
                </p:oleObj>
              </mc:Choice>
              <mc:Fallback>
                <p:oleObj name="Equation" r:id="rId8" imgW="1384200" imgH="558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3717032"/>
                        <a:ext cx="1384300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979712" y="364502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i="1" dirty="0" smtClean="0">
                <a:latin typeface="+mn-lt"/>
              </a:rPr>
              <a:t>a</a:t>
            </a:r>
            <a:endParaRPr lang="en-ZA" sz="2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1758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60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11760" y="2708920"/>
            <a:ext cx="4017679" cy="110799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af-ZA" sz="6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END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5596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827584" y="404664"/>
          <a:ext cx="7848872" cy="54006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Definition</a:t>
                      </a:r>
                      <a:endParaRPr lang="en-ZA" sz="3600" b="1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Example</a:t>
                      </a:r>
                      <a:endParaRPr lang="en-ZA" sz="3600" b="1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3.</a:t>
                      </a:r>
                      <a:endParaRPr lang="en-ZA" sz="3600" b="1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ZA" sz="3600" b="1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3600" b="1" dirty="0" smtClean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4.</a:t>
                      </a:r>
                      <a:endParaRPr lang="en-ZA" sz="3600" b="1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3600" b="1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3600" b="1" dirty="0" smtClean="0"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5.</a:t>
                      </a:r>
                      <a:endParaRPr lang="en-ZA" sz="3600" b="1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3600" b="1" dirty="0"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1917328" y="1268760"/>
          <a:ext cx="200660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22" name="Equation" r:id="rId4" imgW="2006280" imgH="1218960" progId="">
                  <p:embed/>
                </p:oleObj>
              </mc:Choice>
              <mc:Fallback>
                <p:oleObj name="Equation" r:id="rId4" imgW="2006280" imgH="1218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328" y="1268760"/>
                        <a:ext cx="2006600" cy="1201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5580112" y="1217563"/>
          <a:ext cx="195580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23" name="Equation" r:id="rId6" imgW="1955520" imgH="1218960" progId="">
                  <p:embed/>
                </p:oleObj>
              </mc:Choice>
              <mc:Fallback>
                <p:oleObj name="Equation" r:id="rId6" imgW="1955520" imgH="1218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1217563"/>
                        <a:ext cx="1955800" cy="120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1786136" y="2803326"/>
          <a:ext cx="22098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24" name="Equation" r:id="rId8" imgW="2209680" imgH="1218960" progId="">
                  <p:embed/>
                </p:oleObj>
              </mc:Choice>
              <mc:Fallback>
                <p:oleObj name="Equation" r:id="rId8" imgW="2209680" imgH="1218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6136" y="2803326"/>
                        <a:ext cx="2209800" cy="120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5483944" y="2780928"/>
          <a:ext cx="21844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25" name="Equation" r:id="rId10" imgW="2184120" imgH="1218960" progId="">
                  <p:embed/>
                </p:oleObj>
              </mc:Choice>
              <mc:Fallback>
                <p:oleObj name="Equation" r:id="rId10" imgW="2184120" imgH="1218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944" y="2780928"/>
                        <a:ext cx="2184400" cy="120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1519808" y="4365104"/>
          <a:ext cx="312420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26" name="Equation" r:id="rId12" imgW="3124080" imgH="1320480" progId="">
                  <p:embed/>
                </p:oleObj>
              </mc:Choice>
              <mc:Fallback>
                <p:oleObj name="Equation" r:id="rId12" imgW="3124080" imgH="1320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808" y="4365104"/>
                        <a:ext cx="3124200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5238824" y="4365104"/>
          <a:ext cx="314960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27" name="Equation" r:id="rId14" imgW="3149280" imgH="1320480" progId="">
                  <p:embed/>
                </p:oleObj>
              </mc:Choice>
              <mc:Fallback>
                <p:oleObj name="Equation" r:id="rId14" imgW="3149280" imgH="1320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824" y="4365104"/>
                        <a:ext cx="3149600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9480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21306</TotalTime>
  <Words>1124</Words>
  <Application>Microsoft Office PowerPoint</Application>
  <PresentationFormat>On-screen Show (4:3)</PresentationFormat>
  <Paragraphs>317</Paragraphs>
  <Slides>81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90" baseType="lpstr">
      <vt:lpstr>Arial</vt:lpstr>
      <vt:lpstr>Calibri</vt:lpstr>
      <vt:lpstr>Cambria Math</vt:lpstr>
      <vt:lpstr>Sakkal Majalla</vt:lpstr>
      <vt:lpstr>Tahoma</vt:lpstr>
      <vt:lpstr>Times New Roman</vt:lpstr>
      <vt:lpstr>Office Theme</vt:lpstr>
      <vt:lpstr>Equation</vt:lpstr>
      <vt:lpstr>Equation.DSMT4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LOGS</vt:lpstr>
      <vt:lpstr>PowerPoint Presentation</vt:lpstr>
      <vt:lpstr>PowerPoint Presentation</vt:lpstr>
      <vt:lpstr>Application of LOG LAWS</vt:lpstr>
      <vt:lpstr>PowerPoint Presentation</vt:lpstr>
      <vt:lpstr>PowerPoint Presentation</vt:lpstr>
      <vt:lpstr>LOG EQUATIONS</vt:lpstr>
      <vt:lpstr>PowerPoint Presentation</vt:lpstr>
      <vt:lpstr>PowerPoint Presentation</vt:lpstr>
      <vt:lpstr>PowerPoint Presentation</vt:lpstr>
      <vt:lpstr>INEQUALITIES </vt:lpstr>
      <vt:lpstr>PowerPoint Presentation</vt:lpstr>
      <vt:lpstr>SIMULTANEOUS EQUATIONS</vt:lpstr>
      <vt:lpstr>SURDS</vt:lpstr>
      <vt:lpstr>PowerPoint Presentation</vt:lpstr>
      <vt:lpstr>RATIONALISE THE DENOMINATOR</vt:lpstr>
      <vt:lpstr>PowerPoint Presentation</vt:lpstr>
      <vt:lpstr>NATURE OF THE ROOTS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Bible Society of 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Talitha Huysamer</dc:creator>
  <cp:lastModifiedBy>Gavin Goosen</cp:lastModifiedBy>
  <cp:revision>1409</cp:revision>
  <dcterms:created xsi:type="dcterms:W3CDTF">2008-08-26T10:32:31Z</dcterms:created>
  <dcterms:modified xsi:type="dcterms:W3CDTF">2020-12-07T09:22:16Z</dcterms:modified>
  <cp:contentStatus/>
</cp:coreProperties>
</file>