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65" r:id="rId9"/>
    <p:sldId id="259" r:id="rId10"/>
    <p:sldId id="260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Grade 12</a:t>
            </a:r>
            <a:br>
              <a:rPr lang="en-ZA" dirty="0" smtClean="0"/>
            </a:br>
            <a:r>
              <a:rPr lang="en-ZA" dirty="0" smtClean="0"/>
              <a:t>Lesson 5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4800" dirty="0" smtClean="0"/>
              <a:t>Ethics and </a:t>
            </a:r>
            <a:r>
              <a:rPr lang="en-ZA" sz="4800" dirty="0" err="1" smtClean="0"/>
              <a:t>Proffessionalism</a:t>
            </a:r>
            <a:r>
              <a:rPr lang="en-ZA" sz="4800" dirty="0" smtClean="0"/>
              <a:t> </a:t>
            </a:r>
            <a:endParaRPr lang="en-ZA" sz="4800" dirty="0"/>
          </a:p>
        </p:txBody>
      </p:sp>
    </p:spTree>
    <p:extLst>
      <p:ext uri="{BB962C8B-B14F-4D97-AF65-F5344CB8AC3E}">
        <p14:creationId xmlns:p14="http://schemas.microsoft.com/office/powerpoint/2010/main" val="9319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Ethics and Professionalism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ZA" dirty="0"/>
              <a:t>Identify the following types of unprofessional business practices from </a:t>
            </a:r>
            <a:r>
              <a:rPr lang="en-ZA" dirty="0" smtClean="0"/>
              <a:t>given </a:t>
            </a:r>
            <a:r>
              <a:rPr lang="en-ZA" dirty="0"/>
              <a:t>scenarios/ statements: </a:t>
            </a:r>
            <a:endParaRPr lang="en-ZA" sz="2000" dirty="0"/>
          </a:p>
          <a:p>
            <a:pPr lvl="1"/>
            <a:r>
              <a:rPr lang="en-ZA" dirty="0"/>
              <a:t>Sexual harassment </a:t>
            </a:r>
            <a:endParaRPr lang="en-ZA" sz="1800" dirty="0"/>
          </a:p>
          <a:p>
            <a:pPr lvl="1"/>
            <a:r>
              <a:rPr lang="en-ZA" dirty="0"/>
              <a:t>Unauthorised use of workplace funds and resources </a:t>
            </a:r>
            <a:endParaRPr lang="en-ZA" sz="1800" dirty="0"/>
          </a:p>
          <a:p>
            <a:pPr lvl="1"/>
            <a:r>
              <a:rPr lang="en-ZA" dirty="0"/>
              <a:t>Abuse of work time 	</a:t>
            </a:r>
            <a:endParaRPr lang="en-ZA" sz="1800" dirty="0"/>
          </a:p>
          <a:p>
            <a:pPr lvl="0"/>
            <a:r>
              <a:rPr lang="en-ZA" dirty="0"/>
              <a:t>Explain how the above stated types of unprofessional business </a:t>
            </a:r>
            <a:r>
              <a:rPr lang="en-ZA" dirty="0" smtClean="0"/>
              <a:t>practices </a:t>
            </a:r>
            <a:r>
              <a:rPr lang="en-ZA" dirty="0"/>
              <a:t>pose challenges to businesses. 	</a:t>
            </a:r>
            <a:endParaRPr lang="en-ZA" sz="2000" dirty="0"/>
          </a:p>
          <a:p>
            <a:pPr lvl="0"/>
            <a:r>
              <a:rPr lang="en-ZA" dirty="0"/>
              <a:t>Recommend/Suggest ways in which businesses could deal with </a:t>
            </a:r>
            <a:r>
              <a:rPr lang="en-ZA" dirty="0" smtClean="0"/>
              <a:t>above </a:t>
            </a:r>
            <a:r>
              <a:rPr lang="en-ZA" dirty="0"/>
              <a:t>stated types of </a:t>
            </a:r>
            <a:r>
              <a:rPr lang="en-ZA" dirty="0" smtClean="0"/>
              <a:t>unprofessional </a:t>
            </a:r>
            <a:r>
              <a:rPr lang="en-ZA" dirty="0"/>
              <a:t>business practices. </a:t>
            </a:r>
            <a:endParaRPr lang="en-ZA" sz="20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4135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Ethics and Professionalism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b="1" dirty="0"/>
              <a:t>PHOPHO GENERAL DEALER (PGD</a:t>
            </a:r>
            <a:r>
              <a:rPr lang="en-ZA" b="1" dirty="0" smtClean="0"/>
              <a:t>)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Some employees of </a:t>
            </a:r>
            <a:r>
              <a:rPr lang="en-ZA" dirty="0" err="1"/>
              <a:t>Phopho</a:t>
            </a:r>
            <a:r>
              <a:rPr lang="en-ZA" dirty="0"/>
              <a:t> General Dealer use their cell phones to make private calls during office hours. Cathy, a manager, promised Aiden a promotion if he agree to have a relationship with her.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 smtClean="0"/>
              <a:t>Identify </a:t>
            </a:r>
            <a:r>
              <a:rPr lang="en-ZA" dirty="0"/>
              <a:t>TWO types of unethical business practices from the scenario </a:t>
            </a:r>
            <a:r>
              <a:rPr lang="en-ZA" dirty="0" smtClean="0"/>
              <a:t>above</a:t>
            </a:r>
            <a:r>
              <a:rPr lang="en-ZA" dirty="0"/>
              <a:t>.	(4)</a:t>
            </a:r>
          </a:p>
          <a:p>
            <a:pPr marL="0" indent="0">
              <a:buNone/>
            </a:pPr>
            <a:r>
              <a:rPr lang="en-ZA" dirty="0"/>
              <a:t> </a:t>
            </a:r>
          </a:p>
          <a:p>
            <a:r>
              <a:rPr lang="en-ZA" dirty="0" smtClean="0"/>
              <a:t>Suggest </a:t>
            </a:r>
            <a:r>
              <a:rPr lang="en-ZA" dirty="0"/>
              <a:t>practical ways that PGD could introduce to deal with ONE of the </a:t>
            </a:r>
          </a:p>
          <a:p>
            <a:r>
              <a:rPr lang="en-ZA" dirty="0"/>
              <a:t>	unethical business practices identified in QUESTION </a:t>
            </a:r>
            <a:r>
              <a:rPr lang="en-ZA" dirty="0" smtClean="0"/>
              <a:t>above. </a:t>
            </a:r>
            <a:r>
              <a:rPr lang="en-ZA" b="1" dirty="0"/>
              <a:t>	</a:t>
            </a:r>
            <a:r>
              <a:rPr lang="en-ZA" b="1" dirty="0" smtClean="0"/>
              <a:t>		</a:t>
            </a:r>
            <a:r>
              <a:rPr lang="en-ZA" dirty="0"/>
              <a:t>	(6)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29321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Ethics and Professionalism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dirty="0" smtClean="0"/>
              <a:t>Identify </a:t>
            </a:r>
            <a:r>
              <a:rPr lang="en-ZA" dirty="0"/>
              <a:t>the unethical or unprofessional business practice illustrated in each of </a:t>
            </a:r>
            <a:r>
              <a:rPr lang="en-ZA" dirty="0" smtClean="0"/>
              <a:t>the </a:t>
            </a:r>
            <a:r>
              <a:rPr lang="en-ZA" dirty="0"/>
              <a:t>following scenarios</a:t>
            </a:r>
            <a:r>
              <a:rPr lang="en-ZA" dirty="0" smtClean="0"/>
              <a:t>.</a:t>
            </a:r>
            <a:endParaRPr lang="en-ZA" dirty="0"/>
          </a:p>
          <a:p>
            <a:r>
              <a:rPr lang="en-ZA" dirty="0"/>
              <a:t>	</a:t>
            </a:r>
            <a:r>
              <a:rPr lang="en-ZA" dirty="0" err="1" smtClean="0"/>
              <a:t>Masakhane</a:t>
            </a:r>
            <a:r>
              <a:rPr lang="en-ZA" dirty="0" smtClean="0"/>
              <a:t> </a:t>
            </a:r>
            <a:r>
              <a:rPr lang="en-ZA" dirty="0"/>
              <a:t>Stores charges more for the same goods in the village than </a:t>
            </a:r>
            <a:r>
              <a:rPr lang="en-ZA" dirty="0" smtClean="0"/>
              <a:t>in </a:t>
            </a:r>
            <a:r>
              <a:rPr lang="en-ZA" dirty="0"/>
              <a:t>the city</a:t>
            </a:r>
            <a:r>
              <a:rPr lang="en-ZA" dirty="0" smtClean="0"/>
              <a:t>.</a:t>
            </a:r>
            <a:r>
              <a:rPr lang="en-ZA" b="1" dirty="0" smtClean="0"/>
              <a:t>.</a:t>
            </a:r>
            <a:r>
              <a:rPr lang="en-ZA" dirty="0"/>
              <a:t>	(2</a:t>
            </a:r>
            <a:r>
              <a:rPr lang="en-ZA" dirty="0" smtClean="0"/>
              <a:t>)</a:t>
            </a:r>
            <a:endParaRPr lang="en-ZA" dirty="0"/>
          </a:p>
          <a:p>
            <a:r>
              <a:rPr lang="en-ZA" dirty="0"/>
              <a:t>	</a:t>
            </a:r>
            <a:r>
              <a:rPr lang="en-ZA" dirty="0" smtClean="0"/>
              <a:t>The </a:t>
            </a:r>
            <a:r>
              <a:rPr lang="en-ZA" dirty="0"/>
              <a:t>director of KNZ Consulting uses the business credit card to pay for </a:t>
            </a:r>
            <a:r>
              <a:rPr lang="en-ZA" dirty="0" smtClean="0"/>
              <a:t>personal </a:t>
            </a:r>
            <a:r>
              <a:rPr lang="en-ZA" dirty="0"/>
              <a:t>expenses</a:t>
            </a:r>
            <a:r>
              <a:rPr lang="en-ZA" dirty="0" smtClean="0"/>
              <a:t>.</a:t>
            </a:r>
            <a:r>
              <a:rPr lang="en-ZA" dirty="0"/>
              <a:t>	(2</a:t>
            </a:r>
            <a:r>
              <a:rPr lang="en-ZA" dirty="0" smtClean="0"/>
              <a:t>)</a:t>
            </a:r>
            <a:endParaRPr lang="en-ZA" dirty="0"/>
          </a:p>
          <a:p>
            <a:r>
              <a:rPr lang="en-ZA" dirty="0"/>
              <a:t> </a:t>
            </a:r>
            <a:r>
              <a:rPr lang="en-ZA" dirty="0" smtClean="0"/>
              <a:t> Employees </a:t>
            </a:r>
            <a:r>
              <a:rPr lang="en-ZA" dirty="0"/>
              <a:t>of </a:t>
            </a:r>
            <a:r>
              <a:rPr lang="en-ZA" dirty="0" err="1"/>
              <a:t>Zamu</a:t>
            </a:r>
            <a:r>
              <a:rPr lang="en-ZA" dirty="0"/>
              <a:t> Attorneys spend more time on social networks 	</a:t>
            </a:r>
            <a:r>
              <a:rPr lang="en-ZA" dirty="0" smtClean="0"/>
              <a:t>during </a:t>
            </a:r>
            <a:r>
              <a:rPr lang="en-ZA" dirty="0"/>
              <a:t>office hours than on their duties. 	(2)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28077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Ethics and Professionalism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dirty="0"/>
              <a:t>Indicate in </a:t>
            </a:r>
            <a:r>
              <a:rPr lang="en-ZA" dirty="0" smtClean="0"/>
              <a:t>EACH </a:t>
            </a:r>
            <a:r>
              <a:rPr lang="en-ZA" dirty="0"/>
              <a:t>case </a:t>
            </a:r>
            <a:r>
              <a:rPr lang="en-ZA" dirty="0" smtClean="0"/>
              <a:t>below </a:t>
            </a:r>
            <a:r>
              <a:rPr lang="en-ZA" dirty="0"/>
              <a:t>whether it represent an unethical or </a:t>
            </a:r>
            <a:r>
              <a:rPr lang="en-ZA" dirty="0" smtClean="0"/>
              <a:t>unprofessional </a:t>
            </a:r>
            <a:r>
              <a:rPr lang="en-ZA" dirty="0"/>
              <a:t>business practice</a:t>
            </a:r>
            <a:r>
              <a:rPr lang="en-ZA" dirty="0" smtClean="0"/>
              <a:t>.</a:t>
            </a:r>
            <a:r>
              <a:rPr lang="en-ZA" dirty="0"/>
              <a:t>	</a:t>
            </a:r>
          </a:p>
          <a:p>
            <a:r>
              <a:rPr lang="en-ZA" dirty="0" smtClean="0"/>
              <a:t>Although </a:t>
            </a:r>
            <a:r>
              <a:rPr lang="en-ZA" dirty="0" err="1"/>
              <a:t>Chulugi</a:t>
            </a:r>
            <a:r>
              <a:rPr lang="en-ZA" dirty="0"/>
              <a:t> Enterprise deducts the Pay-as-you-earn (PAYE) from </a:t>
            </a:r>
            <a:r>
              <a:rPr lang="en-ZA" dirty="0" smtClean="0"/>
              <a:t>the </a:t>
            </a:r>
            <a:r>
              <a:rPr lang="en-ZA" dirty="0"/>
              <a:t>employees’ wages, they do not pay it over to the SARS as </a:t>
            </a:r>
            <a:r>
              <a:rPr lang="en-ZA" dirty="0" smtClean="0"/>
              <a:t>required</a:t>
            </a:r>
            <a:r>
              <a:rPr lang="en-ZA" dirty="0"/>
              <a:t>. 	(2</a:t>
            </a:r>
            <a:r>
              <a:rPr lang="en-ZA" dirty="0" smtClean="0"/>
              <a:t>)</a:t>
            </a:r>
            <a:endParaRPr lang="en-ZA" dirty="0"/>
          </a:p>
          <a:p>
            <a:r>
              <a:rPr lang="en-ZA" dirty="0" smtClean="0"/>
              <a:t>BJ’s </a:t>
            </a:r>
            <a:r>
              <a:rPr lang="en-ZA" dirty="0"/>
              <a:t>shoes is a small business, however it does not take customers </a:t>
            </a:r>
            <a:r>
              <a:rPr lang="en-ZA" dirty="0" smtClean="0"/>
              <a:t>complaints </a:t>
            </a:r>
            <a:r>
              <a:rPr lang="en-ZA" dirty="0"/>
              <a:t>seriously</a:t>
            </a:r>
            <a:r>
              <a:rPr lang="en-ZA" dirty="0" smtClean="0"/>
              <a:t>.</a:t>
            </a:r>
            <a:r>
              <a:rPr lang="en-ZA" dirty="0"/>
              <a:t>	(2</a:t>
            </a:r>
            <a:r>
              <a:rPr lang="en-ZA" dirty="0" smtClean="0"/>
              <a:t>)</a:t>
            </a:r>
            <a:endParaRPr lang="en-ZA" dirty="0"/>
          </a:p>
          <a:p>
            <a:r>
              <a:rPr lang="en-ZA" dirty="0" smtClean="0"/>
              <a:t>The </a:t>
            </a:r>
            <a:r>
              <a:rPr lang="en-ZA" dirty="0"/>
              <a:t>manager of </a:t>
            </a:r>
            <a:r>
              <a:rPr lang="en-ZA" dirty="0" err="1"/>
              <a:t>Shaz</a:t>
            </a:r>
            <a:r>
              <a:rPr lang="en-ZA" dirty="0"/>
              <a:t> Florist is always late for meetings as a result </a:t>
            </a:r>
            <a:r>
              <a:rPr lang="en-ZA" dirty="0" smtClean="0"/>
              <a:t>meetings </a:t>
            </a:r>
            <a:r>
              <a:rPr lang="en-ZA" dirty="0"/>
              <a:t>start late. 	(2</a:t>
            </a:r>
            <a:r>
              <a:rPr lang="en-ZA" dirty="0" smtClean="0"/>
              <a:t>)</a:t>
            </a:r>
            <a:endParaRPr lang="en-ZA" dirty="0"/>
          </a:p>
          <a:p>
            <a:r>
              <a:rPr lang="en-ZA" dirty="0" smtClean="0"/>
              <a:t>King’s </a:t>
            </a:r>
            <a:r>
              <a:rPr lang="en-ZA" dirty="0"/>
              <a:t>cell phones advertise used cell phones a new. </a:t>
            </a:r>
            <a:r>
              <a:rPr lang="en-ZA" dirty="0" smtClean="0"/>
              <a:t>(2)</a:t>
            </a:r>
            <a:endParaRPr lang="en-ZA" dirty="0"/>
          </a:p>
          <a:p>
            <a:r>
              <a:rPr lang="en-ZA" dirty="0" err="1" smtClean="0"/>
              <a:t>Khaya</a:t>
            </a:r>
            <a:r>
              <a:rPr lang="en-ZA" dirty="0" smtClean="0"/>
              <a:t> </a:t>
            </a:r>
            <a:r>
              <a:rPr lang="en-ZA" dirty="0"/>
              <a:t>distributors stole the marketing ideas of their competitor to sell </a:t>
            </a:r>
            <a:r>
              <a:rPr lang="en-ZA" dirty="0" smtClean="0"/>
              <a:t>their </a:t>
            </a:r>
            <a:r>
              <a:rPr lang="en-ZA" dirty="0"/>
              <a:t>products overseas. 	(2)</a:t>
            </a:r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77586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Ethics and Professionalism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b="1" dirty="0"/>
              <a:t>SIBIYA CASH AND CARRY (SCC</a:t>
            </a:r>
            <a:r>
              <a:rPr lang="en-ZA" b="1" dirty="0" smtClean="0"/>
              <a:t>)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Some employees of </a:t>
            </a:r>
            <a:r>
              <a:rPr lang="en-ZA" dirty="0" err="1"/>
              <a:t>Sibiya</a:t>
            </a:r>
            <a:r>
              <a:rPr lang="en-ZA" dirty="0"/>
              <a:t> Cash and Carry downloaded music and movies using the business internet.  Cindy, a manager, promised Anton a promotion if he agreed to have a relationship with her</a:t>
            </a:r>
            <a:r>
              <a:rPr lang="en-ZA" dirty="0" smtClean="0"/>
              <a:t>.</a:t>
            </a:r>
          </a:p>
          <a:p>
            <a:r>
              <a:rPr lang="en-ZA" dirty="0"/>
              <a:t>Quote TWO unethical business practices from the scenario.	(2</a:t>
            </a:r>
            <a:r>
              <a:rPr lang="en-ZA" dirty="0" smtClean="0"/>
              <a:t>)</a:t>
            </a:r>
            <a:endParaRPr lang="en-ZA" dirty="0"/>
          </a:p>
          <a:p>
            <a:r>
              <a:rPr lang="en-ZA" dirty="0" smtClean="0"/>
              <a:t>Identify </a:t>
            </a:r>
            <a:r>
              <a:rPr lang="en-ZA" dirty="0"/>
              <a:t>the type of unethical business practice for EACH ONE quoted in </a:t>
            </a:r>
            <a:r>
              <a:rPr lang="en-ZA" dirty="0" smtClean="0"/>
              <a:t>QUESTION .</a:t>
            </a:r>
            <a:r>
              <a:rPr lang="en-ZA" dirty="0"/>
              <a:t>	(4</a:t>
            </a:r>
            <a:r>
              <a:rPr lang="en-ZA" dirty="0" smtClean="0"/>
              <a:t>)</a:t>
            </a:r>
            <a:r>
              <a:rPr lang="en-ZA" dirty="0"/>
              <a:t> </a:t>
            </a:r>
          </a:p>
          <a:p>
            <a:r>
              <a:rPr lang="en-ZA" dirty="0" smtClean="0"/>
              <a:t>Suggest </a:t>
            </a:r>
            <a:r>
              <a:rPr lang="en-ZA" dirty="0"/>
              <a:t>practical ways that SCC could introduce to deal with the unethical </a:t>
            </a:r>
            <a:r>
              <a:rPr lang="en-ZA" dirty="0" smtClean="0"/>
              <a:t>business </a:t>
            </a:r>
            <a:r>
              <a:rPr lang="en-ZA" dirty="0"/>
              <a:t>practices identified in QUESTION 	(8)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7844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9600" dirty="0" smtClean="0"/>
              <a:t>Thank you </a:t>
            </a:r>
            <a:endParaRPr lang="en-ZA" sz="9600" dirty="0"/>
          </a:p>
        </p:txBody>
      </p:sp>
    </p:spTree>
    <p:extLst>
      <p:ext uri="{BB962C8B-B14F-4D97-AF65-F5344CB8AC3E}">
        <p14:creationId xmlns:p14="http://schemas.microsoft.com/office/powerpoint/2010/main" val="340584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Ethics and Professionalism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ZA" dirty="0"/>
              <a:t>Define/Elaborate on the meaning of ethical behaviour. 	</a:t>
            </a:r>
          </a:p>
          <a:p>
            <a:pPr lvl="0"/>
            <a:r>
              <a:rPr lang="en-ZA" dirty="0"/>
              <a:t>Give practical examples of ethical and unethical behaviour,	</a:t>
            </a:r>
            <a:r>
              <a:rPr lang="en-ZA" dirty="0" err="1"/>
              <a:t>e</a:t>
            </a:r>
            <a:r>
              <a:rPr lang="en-ZA" dirty="0" err="1" smtClean="0"/>
              <a:t>g</a:t>
            </a:r>
            <a:r>
              <a:rPr lang="en-ZA" dirty="0"/>
              <a:t>. using fair vs. unfair advertising techniques. 	</a:t>
            </a:r>
          </a:p>
          <a:p>
            <a:pPr lvl="0"/>
            <a:r>
              <a:rPr lang="en-ZA" dirty="0"/>
              <a:t>Define/Elaborate on the meaning of professional behaviour. 	</a:t>
            </a:r>
          </a:p>
          <a:p>
            <a:pPr lvl="0"/>
            <a:r>
              <a:rPr lang="en-ZA" dirty="0"/>
              <a:t>Give practical examples of professional and unprofessional </a:t>
            </a:r>
            <a:r>
              <a:rPr lang="en-ZA" dirty="0" smtClean="0"/>
              <a:t>behaviour, e.g</a:t>
            </a:r>
            <a:r>
              <a:rPr lang="en-ZA" dirty="0"/>
              <a:t>. good use of work time and abuse of work time. </a:t>
            </a:r>
          </a:p>
          <a:p>
            <a:pPr lvl="0"/>
            <a:r>
              <a:rPr lang="en-ZA" dirty="0"/>
              <a:t>Outline the differences/Differentiate/Distinguish between ethical and </a:t>
            </a:r>
            <a:r>
              <a:rPr lang="en-ZA" dirty="0" smtClean="0"/>
              <a:t>professional </a:t>
            </a:r>
            <a:r>
              <a:rPr lang="en-ZA" dirty="0"/>
              <a:t>behaviour.	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1179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Ethics and professionalism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The </a:t>
            </a:r>
            <a:r>
              <a:rPr lang="en-ZA" dirty="0"/>
              <a:t>Advertising Standards Authority (ASA) regulates advertising in South Africa and protects customers from unfair advertising practices.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1</a:t>
            </a:r>
            <a:r>
              <a:rPr lang="en-ZA" dirty="0" smtClean="0"/>
              <a:t>.1</a:t>
            </a:r>
            <a:r>
              <a:rPr lang="en-ZA" dirty="0"/>
              <a:t>	Give FOUR examples of unethical advertising</a:t>
            </a:r>
            <a:r>
              <a:rPr lang="en-ZA" dirty="0" smtClean="0"/>
              <a:t>.</a:t>
            </a:r>
            <a:r>
              <a:rPr lang="en-ZA" dirty="0"/>
              <a:t>	(4)</a:t>
            </a:r>
          </a:p>
          <a:p>
            <a:pPr marL="0" indent="0">
              <a:buNone/>
            </a:pPr>
            <a:r>
              <a:rPr lang="en-ZA" dirty="0"/>
              <a:t> </a:t>
            </a:r>
          </a:p>
          <a:p>
            <a:pPr marL="0" indent="0">
              <a:buNone/>
            </a:pPr>
            <a:r>
              <a:rPr lang="en-ZA" dirty="0"/>
              <a:t>1</a:t>
            </a:r>
            <a:r>
              <a:rPr lang="en-ZA" dirty="0" smtClean="0"/>
              <a:t>.2</a:t>
            </a:r>
            <a:r>
              <a:rPr lang="en-ZA" dirty="0"/>
              <a:t>	Recommend TWO ways businesses can deal with unethical </a:t>
            </a:r>
            <a:r>
              <a:rPr lang="en-ZA" dirty="0" smtClean="0"/>
              <a:t>advertising</a:t>
            </a:r>
            <a:r>
              <a:rPr lang="en-ZA" dirty="0"/>
              <a:t>. 	(4)</a:t>
            </a:r>
          </a:p>
        </p:txBody>
      </p:sp>
    </p:spTree>
    <p:extLst>
      <p:ext uri="{BB962C8B-B14F-4D97-AF65-F5344CB8AC3E}">
        <p14:creationId xmlns:p14="http://schemas.microsoft.com/office/powerpoint/2010/main" val="288093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Ethics and professionalism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dirty="0"/>
              <a:t>Indicate in EACH case below whether it represents an unethical or </a:t>
            </a:r>
            <a:r>
              <a:rPr lang="en-ZA" dirty="0" smtClean="0"/>
              <a:t>unprofessional </a:t>
            </a:r>
            <a:r>
              <a:rPr lang="en-ZA" dirty="0"/>
              <a:t>business practice</a:t>
            </a:r>
            <a:r>
              <a:rPr lang="en-ZA" dirty="0" smtClean="0"/>
              <a:t>.</a:t>
            </a:r>
            <a:r>
              <a:rPr lang="en-ZA" dirty="0"/>
              <a:t> </a:t>
            </a:r>
          </a:p>
          <a:p>
            <a:r>
              <a:rPr lang="en-ZA" dirty="0" smtClean="0"/>
              <a:t>JJ </a:t>
            </a:r>
            <a:r>
              <a:rPr lang="en-ZA" dirty="0"/>
              <a:t>Motors advertised a second-hand vehicle as new.	(2</a:t>
            </a:r>
            <a:r>
              <a:rPr lang="en-ZA" dirty="0" smtClean="0"/>
              <a:t>)</a:t>
            </a:r>
            <a:endParaRPr lang="en-ZA" dirty="0"/>
          </a:p>
          <a:p>
            <a:r>
              <a:rPr lang="en-ZA" dirty="0" smtClean="0"/>
              <a:t>The </a:t>
            </a:r>
            <a:r>
              <a:rPr lang="en-ZA" dirty="0"/>
              <a:t>receptionist of Mano’s Clothing is using the office telephone for </a:t>
            </a:r>
            <a:r>
              <a:rPr lang="en-ZA" dirty="0" smtClean="0"/>
              <a:t>personal </a:t>
            </a:r>
            <a:r>
              <a:rPr lang="en-ZA" dirty="0"/>
              <a:t>calls.	(2</a:t>
            </a:r>
            <a:r>
              <a:rPr lang="en-ZA" dirty="0" smtClean="0"/>
              <a:t>)</a:t>
            </a:r>
            <a:endParaRPr lang="en-ZA" dirty="0"/>
          </a:p>
          <a:p>
            <a:r>
              <a:rPr lang="en-ZA" dirty="0" smtClean="0"/>
              <a:t>The </a:t>
            </a:r>
            <a:r>
              <a:rPr lang="en-ZA" dirty="0"/>
              <a:t>owner of Timmy Shuttles did not keep his promise to deal with the </a:t>
            </a:r>
            <a:r>
              <a:rPr lang="en-ZA" dirty="0" smtClean="0"/>
              <a:t>complaints </a:t>
            </a:r>
            <a:r>
              <a:rPr lang="en-ZA" dirty="0"/>
              <a:t>of the clients.	(2</a:t>
            </a:r>
            <a:r>
              <a:rPr lang="en-ZA" dirty="0" smtClean="0"/>
              <a:t>)</a:t>
            </a:r>
            <a:endParaRPr lang="en-ZA" dirty="0"/>
          </a:p>
          <a:p>
            <a:r>
              <a:rPr lang="en-ZA" dirty="0" smtClean="0"/>
              <a:t>Getz </a:t>
            </a:r>
            <a:r>
              <a:rPr lang="en-ZA" dirty="0"/>
              <a:t>Manufacturers used some of the ideas of Fanon Manufacturers in </a:t>
            </a:r>
            <a:r>
              <a:rPr lang="en-ZA" dirty="0" smtClean="0"/>
              <a:t>the </a:t>
            </a:r>
            <a:r>
              <a:rPr lang="en-ZA" dirty="0"/>
              <a:t>design of their new products.	(2</a:t>
            </a:r>
            <a:r>
              <a:rPr lang="en-ZA" dirty="0" smtClean="0"/>
              <a:t>)</a:t>
            </a:r>
            <a:endParaRPr lang="en-ZA" dirty="0"/>
          </a:p>
          <a:p>
            <a:r>
              <a:rPr lang="en-ZA" dirty="0" smtClean="0"/>
              <a:t>Lessing </a:t>
            </a:r>
            <a:r>
              <a:rPr lang="en-ZA" dirty="0"/>
              <a:t>Engineers did not declare all their income to SARS.	(2)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7378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Ethics and professionalism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Elaborate the </a:t>
            </a:r>
            <a:r>
              <a:rPr lang="en-ZA" dirty="0"/>
              <a:t>meaning of ethical behaviour. 	(2</a:t>
            </a:r>
            <a:r>
              <a:rPr lang="en-ZA" dirty="0" smtClean="0"/>
              <a:t>)</a:t>
            </a:r>
          </a:p>
          <a:p>
            <a:r>
              <a:rPr lang="en-ZA" dirty="0" smtClean="0"/>
              <a:t>Tabulate </a:t>
            </a:r>
            <a:r>
              <a:rPr lang="en-ZA" dirty="0"/>
              <a:t>the difference between professional and ethical behaviour</a:t>
            </a:r>
            <a:r>
              <a:rPr lang="en-ZA" dirty="0" smtClean="0"/>
              <a:t>.</a:t>
            </a:r>
            <a:r>
              <a:rPr lang="en-ZA" dirty="0"/>
              <a:t>	(4)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1328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Ethics and Professionalism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ZA" dirty="0"/>
              <a:t>Explain how businesses can apply the King Code principles of </a:t>
            </a:r>
            <a:r>
              <a:rPr lang="en-ZA" dirty="0" smtClean="0"/>
              <a:t>transparency</a:t>
            </a:r>
            <a:r>
              <a:rPr lang="en-ZA" dirty="0"/>
              <a:t>, accountability and responsibility for good corporate </a:t>
            </a:r>
            <a:r>
              <a:rPr lang="en-ZA" dirty="0" smtClean="0"/>
              <a:t>governance </a:t>
            </a:r>
            <a:r>
              <a:rPr lang="en-ZA" dirty="0"/>
              <a:t>to improve ethical business conduct.	</a:t>
            </a:r>
          </a:p>
          <a:p>
            <a:pPr lvl="0"/>
            <a:r>
              <a:rPr lang="en-ZA" dirty="0"/>
              <a:t>Suggest/Recommend ways in which professional, responsible, </a:t>
            </a:r>
            <a:r>
              <a:rPr lang="en-ZA" dirty="0" smtClean="0"/>
              <a:t>ethical </a:t>
            </a:r>
            <a:r>
              <a:rPr lang="en-ZA" dirty="0"/>
              <a:t>and effective business practice should be conducted, </a:t>
            </a:r>
            <a:r>
              <a:rPr lang="en-ZA" dirty="0" smtClean="0"/>
              <a:t>e.g</a:t>
            </a:r>
            <a:r>
              <a:rPr lang="en-ZA" dirty="0"/>
              <a:t>. payment of fair wages, providing quality goods and services, </a:t>
            </a:r>
            <a:r>
              <a:rPr lang="en-ZA" dirty="0" smtClean="0"/>
              <a:t>not </a:t>
            </a:r>
            <a:r>
              <a:rPr lang="en-ZA" dirty="0"/>
              <a:t>starting a business venture at someone else's expense, etc.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9475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Ethics and Professionalism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ZA" dirty="0"/>
              <a:t>Identify the Kings Code principle in EACH of the statements below</a:t>
            </a:r>
            <a:r>
              <a:rPr lang="en-ZA" dirty="0" smtClean="0"/>
              <a:t>.</a:t>
            </a:r>
            <a:endParaRPr lang="en-ZA" dirty="0"/>
          </a:p>
          <a:p>
            <a:r>
              <a:rPr lang="en-ZA" dirty="0"/>
              <a:t>	</a:t>
            </a:r>
            <a:r>
              <a:rPr lang="en-ZA" dirty="0" err="1"/>
              <a:t>Supa</a:t>
            </a:r>
            <a:r>
              <a:rPr lang="en-ZA" dirty="0"/>
              <a:t> Traders publishes the value of their shares in their financial </a:t>
            </a:r>
            <a:r>
              <a:rPr lang="en-ZA" dirty="0" smtClean="0"/>
              <a:t>Reports</a:t>
            </a:r>
            <a:r>
              <a:rPr lang="en-ZA" dirty="0"/>
              <a:t>. </a:t>
            </a:r>
            <a:r>
              <a:rPr lang="en-ZA" b="1" dirty="0" smtClean="0"/>
              <a:t>[</a:t>
            </a:r>
            <a:r>
              <a:rPr lang="en-ZA" dirty="0"/>
              <a:t>	(2</a:t>
            </a:r>
            <a:r>
              <a:rPr lang="en-ZA" dirty="0" smtClean="0"/>
              <a:t>)</a:t>
            </a:r>
            <a:endParaRPr lang="en-ZA" dirty="0"/>
          </a:p>
          <a:p>
            <a:r>
              <a:rPr lang="en-ZA" dirty="0"/>
              <a:t>	</a:t>
            </a:r>
            <a:r>
              <a:rPr lang="en-ZA" dirty="0" smtClean="0"/>
              <a:t>The </a:t>
            </a:r>
            <a:r>
              <a:rPr lang="en-ZA" dirty="0"/>
              <a:t>directors of Silver String Ltd take responsibility for their decisions </a:t>
            </a:r>
            <a:r>
              <a:rPr lang="en-ZA" dirty="0" smtClean="0"/>
              <a:t>and </a:t>
            </a:r>
            <a:r>
              <a:rPr lang="en-ZA" dirty="0"/>
              <a:t>actions</a:t>
            </a:r>
            <a:r>
              <a:rPr lang="en-ZA" dirty="0" smtClean="0"/>
              <a:t>.</a:t>
            </a:r>
            <a:r>
              <a:rPr lang="en-ZA" dirty="0"/>
              <a:t>	(2</a:t>
            </a:r>
            <a:r>
              <a:rPr lang="en-ZA" dirty="0" smtClean="0"/>
              <a:t>)</a:t>
            </a:r>
          </a:p>
          <a:p>
            <a:endParaRPr lang="en-ZA" dirty="0"/>
          </a:p>
          <a:p>
            <a:r>
              <a:rPr lang="en-ZA" dirty="0"/>
              <a:t>Explain how businesses should apply the principle of </a:t>
            </a:r>
            <a:r>
              <a:rPr lang="en-ZA" b="1" i="1" dirty="0"/>
              <a:t>accountability</a:t>
            </a:r>
            <a:r>
              <a:rPr lang="en-ZA" dirty="0"/>
              <a:t> and </a:t>
            </a:r>
            <a:r>
              <a:rPr lang="en-ZA" b="1" i="1" dirty="0" smtClean="0"/>
              <a:t>transparency</a:t>
            </a:r>
            <a:r>
              <a:rPr lang="en-ZA" dirty="0" smtClean="0"/>
              <a:t> </a:t>
            </a:r>
            <a:r>
              <a:rPr lang="en-ZA" dirty="0"/>
              <a:t>to promote ethical business conduct. 	(8)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6794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Ethics and Professionalism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Suggest ways in which professional, responsible, ethical and effective business </a:t>
            </a:r>
            <a:r>
              <a:rPr lang="en-ZA" dirty="0" smtClean="0"/>
              <a:t>practices </a:t>
            </a:r>
            <a:r>
              <a:rPr lang="en-ZA" dirty="0"/>
              <a:t>should be conducted. </a:t>
            </a:r>
            <a:r>
              <a:rPr lang="en-ZA" dirty="0" smtClean="0"/>
              <a:t>(6</a:t>
            </a:r>
            <a:r>
              <a:rPr lang="en-ZA" dirty="0"/>
              <a:t>)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40147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Ethics and Professionalism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ZA" dirty="0"/>
              <a:t>Identify the following types of unethical business practices from </a:t>
            </a:r>
            <a:r>
              <a:rPr lang="en-ZA" dirty="0" smtClean="0"/>
              <a:t>given scenarios/statements</a:t>
            </a:r>
            <a:r>
              <a:rPr lang="en-ZA" dirty="0"/>
              <a:t>: </a:t>
            </a:r>
            <a:endParaRPr lang="en-ZA" sz="2000" dirty="0"/>
          </a:p>
          <a:p>
            <a:pPr lvl="1"/>
            <a:r>
              <a:rPr lang="en-ZA" dirty="0"/>
              <a:t>Unfair advertising and examples </a:t>
            </a:r>
            <a:endParaRPr lang="en-ZA" sz="1800" dirty="0"/>
          </a:p>
          <a:p>
            <a:pPr lvl="1"/>
            <a:r>
              <a:rPr lang="en-ZA" dirty="0"/>
              <a:t>Pricing of goods in rural areas </a:t>
            </a:r>
            <a:endParaRPr lang="en-ZA" sz="1800" dirty="0"/>
          </a:p>
          <a:p>
            <a:pPr lvl="1"/>
            <a:r>
              <a:rPr lang="en-ZA" dirty="0"/>
              <a:t>Taxation/Tax evasion 	</a:t>
            </a:r>
            <a:endParaRPr lang="en-ZA" sz="1800" dirty="0"/>
          </a:p>
          <a:p>
            <a:pPr lvl="0"/>
            <a:r>
              <a:rPr lang="en-ZA" dirty="0"/>
              <a:t>Explain how the above-stated types of unethical business practices </a:t>
            </a:r>
            <a:r>
              <a:rPr lang="en-ZA" dirty="0" smtClean="0"/>
              <a:t>pose </a:t>
            </a:r>
            <a:r>
              <a:rPr lang="en-ZA" dirty="0"/>
              <a:t>challenges to businesses. 	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786450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65</TotalTime>
  <Words>341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Garamond</vt:lpstr>
      <vt:lpstr>Organic</vt:lpstr>
      <vt:lpstr>Grade 12 Lesson 5</vt:lpstr>
      <vt:lpstr>Ethics and Professionalism </vt:lpstr>
      <vt:lpstr>Ethics and professionalism </vt:lpstr>
      <vt:lpstr>Ethics and professionalism </vt:lpstr>
      <vt:lpstr>Ethics and professionalism </vt:lpstr>
      <vt:lpstr>Ethics and Professionalism </vt:lpstr>
      <vt:lpstr>Ethics and Professionalism </vt:lpstr>
      <vt:lpstr>Ethics and Professionalism</vt:lpstr>
      <vt:lpstr>Ethics and Professionalism </vt:lpstr>
      <vt:lpstr>Ethics and Professionalism </vt:lpstr>
      <vt:lpstr>Ethics and Professionalism </vt:lpstr>
      <vt:lpstr>Ethics and Professionalism </vt:lpstr>
      <vt:lpstr>Ethics and Professionalism </vt:lpstr>
      <vt:lpstr>Ethics and Professionalism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12 Lesson 5</dc:title>
  <dc:creator>User</dc:creator>
  <cp:lastModifiedBy>User</cp:lastModifiedBy>
  <cp:revision>6</cp:revision>
  <dcterms:created xsi:type="dcterms:W3CDTF">2022-02-10T11:51:24Z</dcterms:created>
  <dcterms:modified xsi:type="dcterms:W3CDTF">2022-02-11T07:39:58Z</dcterms:modified>
</cp:coreProperties>
</file>