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4" r:id="rId3"/>
    <p:sldId id="472" r:id="rId4"/>
    <p:sldId id="473" r:id="rId5"/>
    <p:sldId id="369" r:id="rId6"/>
    <p:sldId id="476" r:id="rId7"/>
    <p:sldId id="474" r:id="rId8"/>
    <p:sldId id="475" r:id="rId9"/>
    <p:sldId id="477" r:id="rId10"/>
    <p:sldId id="478" r:id="rId11"/>
    <p:sldId id="440" r:id="rId12"/>
    <p:sldId id="451" r:id="rId13"/>
    <p:sldId id="484" r:id="rId14"/>
    <p:sldId id="482" r:id="rId15"/>
    <p:sldId id="485" r:id="rId16"/>
    <p:sldId id="483" r:id="rId17"/>
    <p:sldId id="479" r:id="rId18"/>
    <p:sldId id="481" r:id="rId19"/>
    <p:sldId id="486" r:id="rId20"/>
    <p:sldId id="4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1756" autoAdjust="0"/>
  </p:normalViewPr>
  <p:slideViewPr>
    <p:cSldViewPr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321C-E28A-4837-B5FC-ECD5127AC56A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46E5-62DE-4DFE-AFCC-3DFB0D41FD45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F9F6-A8F5-44B6-B420-DC824A73DFDE}" type="datetimeFigureOut">
              <a:rPr lang="en-US" smtClean="0"/>
              <a:pPr/>
              <a:t>4/15/2021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28802"/>
            <a:ext cx="10363200" cy="1857388"/>
          </a:xfrm>
        </p:spPr>
        <p:txBody>
          <a:bodyPr>
            <a:noAutofit/>
          </a:bodyPr>
          <a:lstStyle/>
          <a:p>
            <a:r>
              <a:rPr lang="en-ZA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HUMAN REPRODUCTION –THE MIRACLE OF LIFE  </a:t>
            </a: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CBB79-4FC3-48C7-956B-114D3E695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are the functions of the following?</a:t>
            </a:r>
          </a:p>
          <a:p>
            <a:pPr>
              <a:buNone/>
            </a:pP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Chorion</a:t>
            </a: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Chorionic </a:t>
            </a:r>
            <a:r>
              <a:rPr lang="en-Z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villi</a:t>
            </a: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Amnion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Umbilical cord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Placenta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452794" y="128586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Foetus at 20 Weeks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28" y="2021380"/>
            <a:ext cx="6000792" cy="462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28" y="2071678"/>
            <a:ext cx="57864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38546" y="135729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Foetus at 36 weeks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1290" y="2214554"/>
            <a:ext cx="585791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52860" y="1571613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Amniotic Fluid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/>
              <a:t>     </a:t>
            </a: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 of Amniotic Fluid</a:t>
            </a:r>
          </a:p>
          <a:p>
            <a:pPr>
              <a:buNone/>
            </a:pP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Prevents 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dehydration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Protects the foetus against physical injury, acting as a</a:t>
            </a:r>
          </a:p>
          <a:p>
            <a:pPr>
              <a:buNone/>
            </a:pP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shock absorber.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Prevents extreme temperature changes.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1290" y="2214554"/>
            <a:ext cx="62151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24298" y="1428736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The Placenta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Functions of the Placenta</a:t>
            </a:r>
          </a:p>
          <a:p>
            <a:pPr>
              <a:buNone/>
            </a:pP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Gases exchange between mother and foetus.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Nutrients diffuse from mother’s blood to foetus.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Micro-filter to prevent viruses in mother’s blood to enter the foetus.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Allows antibodies from mother to foetus.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Produces Progesterone. 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/>
              <a:t>   </a:t>
            </a: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role of Oestrogen during Pregnancy</a:t>
            </a:r>
          </a:p>
          <a:p>
            <a:pPr>
              <a:buNone/>
            </a:pPr>
            <a:endParaRPr lang="en-ZA" b="1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Causes the uterus to grow.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Triggers the development of the foetus’ organs.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Stimulates the development of the placenta.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Regulates other female hormones.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/>
              <a:t>   </a:t>
            </a: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role of Progesterone during Pregnancy</a:t>
            </a:r>
          </a:p>
          <a:p>
            <a:pPr>
              <a:buNone/>
            </a:pP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Maintains the </a:t>
            </a:r>
            <a:r>
              <a:rPr lang="en-Z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endometrium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Causes an increase in blood flow to the uterus.</a:t>
            </a:r>
          </a:p>
          <a:p>
            <a:r>
              <a:rPr lang="en-ZA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Prevents 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further ovulation during pregnancy.</a:t>
            </a:r>
          </a:p>
          <a:p>
            <a:pPr>
              <a:buNone/>
            </a:pP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Points: Human Reproduction </a:t>
            </a:r>
          </a:p>
          <a:p>
            <a:pPr marL="0" indent="0">
              <a:buNone/>
            </a:pPr>
            <a:r>
              <a:rPr lang="en-Z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Fertilisation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of the Zygote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Role of Oestrogen and Progesterone 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 of a Developing Foetus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 of Structures of the Developing Foetus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85728"/>
            <a:ext cx="8229600" cy="928694"/>
          </a:xfrm>
          <a:noFill/>
        </p:spPr>
        <p:txBody>
          <a:bodyPr>
            <a:no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424" y="1300162"/>
            <a:ext cx="9756608" cy="4557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Points: Human Reproduction </a:t>
            </a:r>
          </a:p>
          <a:p>
            <a:pPr marL="0" indent="0">
              <a:buNone/>
            </a:pPr>
            <a:r>
              <a:rPr lang="en-Z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Fertilisation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of the Zygote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Role of Oestrogen and Progesterone 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 of a Developing Foetus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 of Structures of the Developing Foetus  </a:t>
            </a:r>
          </a:p>
          <a:p>
            <a:pPr marL="0" indent="0">
              <a:buNone/>
            </a:pPr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A927043-FE9E-446F-A7BE-32CB3C125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28" y="1500174"/>
            <a:ext cx="5357850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68" y="2214554"/>
            <a:ext cx="935837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52530" y="1357298"/>
            <a:ext cx="750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Fertilisation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9654" y="5500702"/>
            <a:ext cx="1014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 Chromosomes </a:t>
            </a:r>
            <a:r>
              <a:rPr lang="en-ZA" sz="2400" dirty="0">
                <a:latin typeface="Arial" pitchFamily="34" charset="0"/>
                <a:cs typeface="Arial" pitchFamily="34" charset="0"/>
              </a:rPr>
              <a:t>+</a:t>
            </a:r>
            <a:r>
              <a:rPr lang="en-Z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23 Chromosomes </a:t>
            </a:r>
            <a:r>
              <a:rPr lang="en-Z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Z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46 Chromosomes in Zygote (2n)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Fertilisation</a:t>
            </a:r>
          </a:p>
          <a:p>
            <a:pPr>
              <a:buNone/>
            </a:pP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the nuclei of a sperm cell and an ovum combine.</a:t>
            </a:r>
          </a:p>
          <a:p>
            <a:pPr>
              <a:buNone/>
            </a:pP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Each gamete contributes a set of chromosomes (n),</a:t>
            </a:r>
          </a:p>
          <a:p>
            <a:pPr>
              <a:buNone/>
            </a:pP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result is a zygote (2n). 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5752" y="1417638"/>
            <a:ext cx="85520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ZA" sz="2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1F72-9834-43FB-993E-144F2749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7BC94-D875-4108-8184-9F160448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1346935"/>
            <a:ext cx="7715304" cy="479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72A7BA-5A96-4E83-A0AE-C363F03DC897}"/>
              </a:ext>
            </a:extLst>
          </p:cNvPr>
          <p:cNvSpPr txBox="1"/>
          <p:nvPr/>
        </p:nvSpPr>
        <p:spPr>
          <a:xfrm>
            <a:off x="9526170" y="6215082"/>
            <a:ext cx="266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Vectorstock.com</a:t>
            </a:r>
            <a:endParaRPr lang="en-ZA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158" y="6143644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Blastula and </a:t>
            </a:r>
            <a:r>
              <a:rPr lang="en-ZA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Blastocyst</a:t>
            </a:r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Embryo</a:t>
            </a:r>
          </a:p>
        </p:txBody>
      </p:sp>
    </p:spTree>
    <p:extLst>
      <p:ext uri="{BB962C8B-B14F-4D97-AF65-F5344CB8AC3E}">
        <p14:creationId xmlns:p14="http://schemas.microsoft.com/office/powerpoint/2010/main" val="424273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28" y="2428868"/>
            <a:ext cx="607222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38612" y="178592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Implantation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82" y="2214555"/>
            <a:ext cx="72152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6976" y="1571612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Developing Foetus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are the following?</a:t>
            </a:r>
          </a:p>
          <a:p>
            <a:pPr>
              <a:buNone/>
            </a:pP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Chorion</a:t>
            </a: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Chorionic </a:t>
            </a:r>
            <a:r>
              <a:rPr lang="en-Z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villi</a:t>
            </a: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Amnion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Umbilical cord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Placenta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82" y="2214555"/>
            <a:ext cx="72152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6976" y="1571612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Developing Foetus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</TotalTime>
  <Words>343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 HUMAN REPRODUCTION –THE MIRACLE OF LIFE  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Investigation Skills</dc:title>
  <dc:creator>USER</dc:creator>
  <cp:lastModifiedBy>Chris Grobler</cp:lastModifiedBy>
  <cp:revision>387</cp:revision>
  <dcterms:created xsi:type="dcterms:W3CDTF">2020-11-10T18:41:53Z</dcterms:created>
  <dcterms:modified xsi:type="dcterms:W3CDTF">2021-04-15T17:40:51Z</dcterms:modified>
</cp:coreProperties>
</file>